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711" r:id="rId1"/>
  </p:sldMasterIdLst>
  <p:notesMasterIdLst>
    <p:notesMasterId r:id="rId21"/>
  </p:notesMasterIdLst>
  <p:handoutMasterIdLst>
    <p:handoutMasterId r:id="rId22"/>
  </p:handoutMasterIdLst>
  <p:sldIdLst>
    <p:sldId id="819" r:id="rId2"/>
    <p:sldId id="782" r:id="rId3"/>
    <p:sldId id="781" r:id="rId4"/>
    <p:sldId id="783" r:id="rId5"/>
    <p:sldId id="784" r:id="rId6"/>
    <p:sldId id="785" r:id="rId7"/>
    <p:sldId id="786" r:id="rId8"/>
    <p:sldId id="787" r:id="rId9"/>
    <p:sldId id="788" r:id="rId10"/>
    <p:sldId id="789" r:id="rId11"/>
    <p:sldId id="790" r:id="rId12"/>
    <p:sldId id="791" r:id="rId13"/>
    <p:sldId id="808" r:id="rId14"/>
    <p:sldId id="809" r:id="rId15"/>
    <p:sldId id="810" r:id="rId16"/>
    <p:sldId id="811" r:id="rId17"/>
    <p:sldId id="813" r:id="rId18"/>
    <p:sldId id="817" r:id="rId19"/>
    <p:sldId id="820" r:id="rId20"/>
  </p:sldIdLst>
  <p:sldSz cx="9144000" cy="5143500" type="screen16x9"/>
  <p:notesSz cx="6858000" cy="9144000"/>
  <p:embeddedFontLst>
    <p:embeddedFont>
      <p:font typeface="隶书" pitchFamily="49" charset="-122"/>
      <p:regular r:id="rId23"/>
    </p:embeddedFont>
    <p:embeddedFont>
      <p:font typeface="Calibri" pitchFamily="34" charset="0"/>
      <p:regular r:id="rId24"/>
      <p:bold r:id="rId25"/>
      <p:italic r:id="rId26"/>
      <p:boldItalic r:id="rId27"/>
    </p:embeddedFont>
    <p:embeddedFont>
      <p:font typeface="黑体" pitchFamily="49" charset="-122"/>
      <p:regular r:id="rId28"/>
    </p:embeddedFont>
    <p:embeddedFont>
      <p:font typeface="微软雅黑" pitchFamily="34" charset="-122"/>
      <p:regular r:id="rId29"/>
      <p:bold r:id="rId30"/>
    </p:embeddedFont>
    <p:embeddedFont>
      <p:font typeface="楷体" pitchFamily="49" charset="-122"/>
      <p:regular r:id="rId31"/>
    </p:embeddedFont>
  </p:embeddedFontLst>
  <p:custDataLst>
    <p:tags r:id="rId32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gu" initials="g" lastIdx="6" clrIdx="0"/>
  <p:cmAuthor id="2" name="Administrator" initials="A" lastIdx="2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D9F00"/>
    <a:srgbClr val="E6A774"/>
    <a:srgbClr val="D56D00"/>
    <a:srgbClr val="00A48D"/>
    <a:srgbClr val="0000F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372" autoAdjust="0"/>
    <p:restoredTop sz="95062" autoAdjust="0"/>
  </p:normalViewPr>
  <p:slideViewPr>
    <p:cSldViewPr showGuides="1">
      <p:cViewPr varScale="1">
        <p:scale>
          <a:sx n="140" d="100"/>
          <a:sy n="140" d="100"/>
        </p:scale>
        <p:origin x="-882" y="-90"/>
      </p:cViewPr>
      <p:guideLst>
        <p:guide orient="horz" pos="1610"/>
        <p:guide pos="2891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-1992" y="-102"/>
      </p:cViewPr>
      <p:guideLst>
        <p:guide orient="horz" pos="2861"/>
        <p:guide pos="216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4.fntdata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3.fntdata"/><Relationship Id="rId33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7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2.fntdata"/><Relationship Id="rId32" Type="http://schemas.openxmlformats.org/officeDocument/2006/relationships/tags" Target="tags/tag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1.fntdata"/><Relationship Id="rId28" Type="http://schemas.openxmlformats.org/officeDocument/2006/relationships/font" Target="fonts/font6.fntdata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9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Relationship Id="rId27" Type="http://schemas.openxmlformats.org/officeDocument/2006/relationships/font" Target="fonts/font5.fntdata"/><Relationship Id="rId30" Type="http://schemas.openxmlformats.org/officeDocument/2006/relationships/font" Target="fonts/font8.fntdata"/><Relationship Id="rId35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buFontTx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buFontTx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buFontTx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/>
            </a:lvl1pPr>
          </a:lstStyle>
          <a:p>
            <a:pPr>
              <a:defRPr/>
            </a:pPr>
            <a:fld id="{18006E18-4BEF-4595-B3B6-2ABF2F04905E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63345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buFontTx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buFontTx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normAutofit/>
          </a:bodyPr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buFontTx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/>
            </a:lvl1pPr>
          </a:lstStyle>
          <a:p>
            <a:pPr>
              <a:defRPr/>
            </a:pPr>
            <a:fld id="{395A52D7-8F67-41F0-A534-CB8A9A4DB925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2034113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</a:ln>
        </p:spPr>
      </p:sp>
      <p:sp>
        <p:nvSpPr>
          <p:cNvPr id="35843" name="文本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zh-CN" altLang="en-US">
              <a:ea typeface="黑体" panose="02010609060101010101" pitchFamily="49" charset="-122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</a:ln>
        </p:spPr>
      </p:sp>
      <p:sp>
        <p:nvSpPr>
          <p:cNvPr id="37891" name="文本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zh-CN" altLang="en-US">
              <a:ea typeface="黑体" panose="02010609060101010101" pitchFamily="49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4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8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9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tags" Target="../tags/tag10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13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tags" Target="../tags/tag16.xml"/><Relationship Id="rId2" Type="http://schemas.openxmlformats.org/officeDocument/2006/relationships/tags" Target="../tags/tag15.xml"/><Relationship Id="rId1" Type="http://schemas.openxmlformats.org/officeDocument/2006/relationships/tags" Target="../tags/tag14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17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tags" Target="../tags/tag20.xml"/><Relationship Id="rId2" Type="http://schemas.openxmlformats.org/officeDocument/2006/relationships/tags" Target="../tags/tag19.xml"/><Relationship Id="rId1" Type="http://schemas.openxmlformats.org/officeDocument/2006/relationships/tags" Target="../tags/tag18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2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tags" Target="../tags/tag24.xml"/><Relationship Id="rId2" Type="http://schemas.openxmlformats.org/officeDocument/2006/relationships/tags" Target="../tags/tag23.xml"/><Relationship Id="rId1" Type="http://schemas.openxmlformats.org/officeDocument/2006/relationships/tags" Target="../tags/tag22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2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947616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当堂训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6"/>
          <p:cNvSpPr txBox="1">
            <a:spLocks noChangeArrowheads="1"/>
          </p:cNvSpPr>
          <p:nvPr userDrawn="1"/>
        </p:nvSpPr>
        <p:spPr bwMode="auto">
          <a:xfrm>
            <a:off x="1113723" y="267632"/>
            <a:ext cx="1624375" cy="523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390" tIns="45694" rIns="91390" bIns="45694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defTabSz="816356" eaLnBrk="1" hangingPunct="1"/>
            <a:r>
              <a:rPr kumimoji="1" lang="zh-CN" altLang="en-US" sz="28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当堂训练</a:t>
            </a:r>
          </a:p>
        </p:txBody>
      </p:sp>
      <p:cxnSp>
        <p:nvCxnSpPr>
          <p:cNvPr id="5" name="直接连接符 4"/>
          <p:cNvCxnSpPr/>
          <p:nvPr userDrawn="1"/>
        </p:nvCxnSpPr>
        <p:spPr>
          <a:xfrm>
            <a:off x="647784" y="786591"/>
            <a:ext cx="8497406" cy="635"/>
          </a:xfrm>
          <a:prstGeom prst="line">
            <a:avLst/>
          </a:prstGeom>
          <a:ln w="3810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图片 5" descr="笔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11593" y="195538"/>
            <a:ext cx="490919" cy="694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38075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课后作业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/>
          <a:srcRect t="17556" b="14741"/>
          <a:stretch>
            <a:fillRect/>
          </a:stretch>
        </p:blipFill>
        <p:spPr>
          <a:xfrm>
            <a:off x="565157" y="246384"/>
            <a:ext cx="8013065" cy="4698366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 userDrawn="1"/>
        </p:nvPicPr>
        <p:blipFill>
          <a:blip r:embed="rId3">
            <a:lum contrast="-12000"/>
          </a:blip>
          <a:srcRect t="40148" b="36667"/>
          <a:stretch>
            <a:fillRect/>
          </a:stretch>
        </p:blipFill>
        <p:spPr>
          <a:xfrm>
            <a:off x="2048834" y="915036"/>
            <a:ext cx="5046344" cy="864627"/>
          </a:xfrm>
          <a:prstGeom prst="rect">
            <a:avLst/>
          </a:prstGeom>
        </p:spPr>
      </p:pic>
      <p:sp>
        <p:nvSpPr>
          <p:cNvPr id="4" name="TextBox 3"/>
          <p:cNvSpPr txBox="1"/>
          <p:nvPr userDrawn="1"/>
        </p:nvSpPr>
        <p:spPr>
          <a:xfrm>
            <a:off x="3347550" y="999564"/>
            <a:ext cx="2448272" cy="584775"/>
          </a:xfrm>
          <a:prstGeom prst="rect">
            <a:avLst/>
          </a:prstGeom>
          <a:noFill/>
        </p:spPr>
        <p:txBody>
          <a:bodyPr wrap="square" lIns="91390" tIns="45696" rIns="91390" bIns="45696" rtlCol="0">
            <a:spAutoFit/>
          </a:bodyPr>
          <a:lstStyle/>
          <a:p>
            <a:pPr algn="ctr" defTabSz="816356"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3200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课后作业</a:t>
            </a:r>
            <a:endParaRPr lang="zh-CN" altLang="en-US" sz="3200" dirty="0">
              <a:solidFill>
                <a:prstClr val="black"/>
              </a:solidFill>
              <a:latin typeface="黑体" pitchFamily="49" charset="-122"/>
              <a:ea typeface="黑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59312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>
            <p:custDataLst>
              <p:tags r:id="rId1"/>
            </p:custDataLst>
          </p:nvPr>
        </p:nvCxnSpPr>
        <p:spPr>
          <a:xfrm>
            <a:off x="3" y="843279"/>
            <a:ext cx="9144000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869947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单元内容结构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 userDrawn="1"/>
        </p:nvCxnSpPr>
        <p:spPr>
          <a:xfrm>
            <a:off x="0" y="843280"/>
            <a:ext cx="9144000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文本框 6"/>
          <p:cNvSpPr txBox="1">
            <a:spLocks noChangeArrowheads="1"/>
          </p:cNvSpPr>
          <p:nvPr userDrawn="1"/>
        </p:nvSpPr>
        <p:spPr bwMode="auto">
          <a:xfrm>
            <a:off x="787769" y="160658"/>
            <a:ext cx="3497745" cy="521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11" tIns="45705" rIns="91411" bIns="45705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1" lang="zh-CN" altLang="en-US" sz="2800" dirty="0" smtClean="0">
                <a:solidFill>
                  <a:prstClr val="black"/>
                </a:solidFill>
                <a:latin typeface="Calibri"/>
                <a:ea typeface="黑体" panose="02010609060101010101" pitchFamily="49" charset="-122"/>
              </a:rPr>
              <a:t>单元内容结构图</a:t>
            </a:r>
            <a:endParaRPr kumimoji="1" lang="zh-CN" altLang="en-US" sz="2800" dirty="0">
              <a:solidFill>
                <a:prstClr val="black"/>
              </a:solidFill>
              <a:latin typeface="Calibri"/>
              <a:ea typeface="黑体" panose="02010609060101010101" pitchFamily="49" charset="-122"/>
            </a:endParaRPr>
          </a:p>
        </p:txBody>
      </p:sp>
      <p:cxnSp>
        <p:nvCxnSpPr>
          <p:cNvPr id="7" name="直接连接符 6"/>
          <p:cNvCxnSpPr/>
          <p:nvPr userDrawn="1"/>
        </p:nvCxnSpPr>
        <p:spPr>
          <a:xfrm>
            <a:off x="388621" y="648970"/>
            <a:ext cx="3024000" cy="0"/>
          </a:xfrm>
          <a:prstGeom prst="line">
            <a:avLst/>
          </a:prstGeom>
          <a:ln w="25400">
            <a:solidFill>
              <a:srgbClr val="009F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菱形 8"/>
          <p:cNvSpPr/>
          <p:nvPr userDrawn="1">
            <p:custDataLst>
              <p:tags r:id="rId1"/>
            </p:custDataLst>
          </p:nvPr>
        </p:nvSpPr>
        <p:spPr>
          <a:xfrm>
            <a:off x="391159" y="235171"/>
            <a:ext cx="360000" cy="360000"/>
          </a:xfrm>
          <a:prstGeom prst="diamond">
            <a:avLst/>
          </a:prstGeom>
          <a:solidFill>
            <a:srgbClr val="009FB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81" tIns="45691" rIns="91381" bIns="45691" anchor="ctr"/>
          <a:lstStyle/>
          <a:p>
            <a:pPr algn="ctr">
              <a:defRPr/>
            </a:pPr>
            <a:endParaRPr kumimoji="1" lang="zh-CN" altLang="en-US" sz="2200" b="1">
              <a:ln>
                <a:solidFill>
                  <a:srgbClr val="E6A774"/>
                </a:solidFill>
              </a:ln>
              <a:solidFill>
                <a:srgbClr val="E6A77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83867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学习目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>
            <p:custDataLst>
              <p:tags r:id="rId1"/>
            </p:custDataLst>
          </p:nvPr>
        </p:nvCxnSpPr>
        <p:spPr>
          <a:xfrm>
            <a:off x="3" y="843279"/>
            <a:ext cx="9144000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菱形 3"/>
          <p:cNvSpPr/>
          <p:nvPr userDrawn="1">
            <p:custDataLst>
              <p:tags r:id="rId2"/>
            </p:custDataLst>
          </p:nvPr>
        </p:nvSpPr>
        <p:spPr>
          <a:xfrm>
            <a:off x="391159" y="235169"/>
            <a:ext cx="360000" cy="360000"/>
          </a:xfrm>
          <a:prstGeom prst="diamond">
            <a:avLst/>
          </a:prstGeom>
          <a:solidFill>
            <a:srgbClr val="009FB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0" tIns="45696" rIns="91390" bIns="45696" anchor="ctr"/>
          <a:lstStyle/>
          <a:p>
            <a:pPr algn="ctr" defTabSz="816356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kumimoji="1" lang="zh-CN" altLang="en-US" sz="1600">
              <a:ln>
                <a:solidFill>
                  <a:srgbClr val="E6A774"/>
                </a:solidFill>
              </a:ln>
              <a:solidFill>
                <a:srgbClr val="E6A774"/>
              </a:solidFill>
            </a:endParaRPr>
          </a:p>
        </p:txBody>
      </p:sp>
      <p:cxnSp>
        <p:nvCxnSpPr>
          <p:cNvPr id="5" name="直接连接符 4"/>
          <p:cNvCxnSpPr/>
          <p:nvPr userDrawn="1">
            <p:custDataLst>
              <p:tags r:id="rId3"/>
            </p:custDataLst>
          </p:nvPr>
        </p:nvCxnSpPr>
        <p:spPr>
          <a:xfrm>
            <a:off x="388622" y="648969"/>
            <a:ext cx="1951132" cy="0"/>
          </a:xfrm>
          <a:prstGeom prst="line">
            <a:avLst/>
          </a:prstGeom>
          <a:ln w="25400">
            <a:solidFill>
              <a:srgbClr val="009F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23"/>
          <p:cNvSpPr txBox="1"/>
          <p:nvPr userDrawn="1">
            <p:custDataLst>
              <p:tags r:id="rId4"/>
            </p:custDataLst>
          </p:nvPr>
        </p:nvSpPr>
        <p:spPr>
          <a:xfrm>
            <a:off x="775673" y="129126"/>
            <a:ext cx="1605280" cy="521970"/>
          </a:xfrm>
          <a:prstGeom prst="rect">
            <a:avLst/>
          </a:prstGeom>
          <a:noFill/>
        </p:spPr>
        <p:txBody>
          <a:bodyPr wrap="square" lIns="91390" tIns="45696" rIns="91390" bIns="45696" rtlCol="0">
            <a:spAutoFit/>
          </a:bodyPr>
          <a:lstStyle/>
          <a:p>
            <a:pPr defTabSz="816356"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28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学习目标</a:t>
            </a:r>
          </a:p>
        </p:txBody>
      </p:sp>
    </p:spTree>
    <p:extLst>
      <p:ext uri="{BB962C8B-B14F-4D97-AF65-F5344CB8AC3E}">
        <p14:creationId xmlns:p14="http://schemas.microsoft.com/office/powerpoint/2010/main" val="12987720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学习重难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 userDrawn="1"/>
        </p:nvCxnSpPr>
        <p:spPr>
          <a:xfrm>
            <a:off x="0" y="843280"/>
            <a:ext cx="9144000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文本框 6"/>
          <p:cNvSpPr txBox="1">
            <a:spLocks noChangeArrowheads="1"/>
          </p:cNvSpPr>
          <p:nvPr userDrawn="1"/>
        </p:nvSpPr>
        <p:spPr bwMode="auto">
          <a:xfrm>
            <a:off x="787769" y="160658"/>
            <a:ext cx="3497745" cy="521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11" tIns="45705" rIns="91411" bIns="45705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1" lang="zh-CN" altLang="en-US" sz="2800" dirty="0" smtClean="0">
                <a:solidFill>
                  <a:prstClr val="black"/>
                </a:solidFill>
                <a:latin typeface="Calibri"/>
                <a:ea typeface="黑体" panose="02010609060101010101" pitchFamily="49" charset="-122"/>
              </a:rPr>
              <a:t>学习重难点</a:t>
            </a:r>
            <a:endParaRPr kumimoji="1" lang="zh-CN" altLang="en-US" sz="2800" dirty="0">
              <a:solidFill>
                <a:prstClr val="black"/>
              </a:solidFill>
              <a:latin typeface="Calibri"/>
              <a:ea typeface="黑体" panose="02010609060101010101" pitchFamily="49" charset="-122"/>
            </a:endParaRPr>
          </a:p>
        </p:txBody>
      </p:sp>
      <p:cxnSp>
        <p:nvCxnSpPr>
          <p:cNvPr id="7" name="直接连接符 6"/>
          <p:cNvCxnSpPr/>
          <p:nvPr userDrawn="1"/>
        </p:nvCxnSpPr>
        <p:spPr>
          <a:xfrm>
            <a:off x="388620" y="648970"/>
            <a:ext cx="2304000" cy="0"/>
          </a:xfrm>
          <a:prstGeom prst="line">
            <a:avLst/>
          </a:prstGeom>
          <a:ln w="25400">
            <a:solidFill>
              <a:srgbClr val="009F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菱形 8"/>
          <p:cNvSpPr/>
          <p:nvPr userDrawn="1">
            <p:custDataLst>
              <p:tags r:id="rId1"/>
            </p:custDataLst>
          </p:nvPr>
        </p:nvSpPr>
        <p:spPr>
          <a:xfrm>
            <a:off x="391159" y="235171"/>
            <a:ext cx="360000" cy="360000"/>
          </a:xfrm>
          <a:prstGeom prst="diamond">
            <a:avLst/>
          </a:prstGeom>
          <a:solidFill>
            <a:srgbClr val="009FB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81" tIns="45691" rIns="91381" bIns="45691" anchor="ctr"/>
          <a:lstStyle/>
          <a:p>
            <a:pPr algn="ctr">
              <a:defRPr/>
            </a:pPr>
            <a:endParaRPr kumimoji="1" lang="zh-CN" altLang="en-US" sz="2200" b="1">
              <a:ln>
                <a:solidFill>
                  <a:srgbClr val="E6A774"/>
                </a:solidFill>
              </a:ln>
              <a:solidFill>
                <a:srgbClr val="E6A77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40287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入新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>
            <p:custDataLst>
              <p:tags r:id="rId1"/>
            </p:custDataLst>
          </p:nvPr>
        </p:nvCxnSpPr>
        <p:spPr>
          <a:xfrm>
            <a:off x="3" y="843279"/>
            <a:ext cx="9144000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 userDrawn="1">
            <p:custDataLst>
              <p:tags r:id="rId2"/>
            </p:custDataLst>
          </p:nvPr>
        </p:nvCxnSpPr>
        <p:spPr>
          <a:xfrm>
            <a:off x="388622" y="648969"/>
            <a:ext cx="1951132" cy="0"/>
          </a:xfrm>
          <a:prstGeom prst="line">
            <a:avLst/>
          </a:prstGeom>
          <a:ln w="25400">
            <a:solidFill>
              <a:srgbClr val="009F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23"/>
          <p:cNvSpPr txBox="1"/>
          <p:nvPr userDrawn="1">
            <p:custDataLst>
              <p:tags r:id="rId3"/>
            </p:custDataLst>
          </p:nvPr>
        </p:nvSpPr>
        <p:spPr>
          <a:xfrm>
            <a:off x="775673" y="127001"/>
            <a:ext cx="1605280" cy="521970"/>
          </a:xfrm>
          <a:prstGeom prst="rect">
            <a:avLst/>
          </a:prstGeom>
          <a:noFill/>
        </p:spPr>
        <p:txBody>
          <a:bodyPr wrap="square" lIns="91390" tIns="45696" rIns="91390" bIns="45696" rtlCol="0">
            <a:spAutoFit/>
          </a:bodyPr>
          <a:lstStyle/>
          <a:p>
            <a:pPr defTabSz="816356"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2800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导入新课</a:t>
            </a:r>
            <a:endParaRPr lang="zh-CN" altLang="en-US" sz="2800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菱形 8"/>
          <p:cNvSpPr/>
          <p:nvPr userDrawn="1">
            <p:custDataLst>
              <p:tags r:id="rId4"/>
            </p:custDataLst>
          </p:nvPr>
        </p:nvSpPr>
        <p:spPr>
          <a:xfrm>
            <a:off x="391159" y="235169"/>
            <a:ext cx="360000" cy="360000"/>
          </a:xfrm>
          <a:prstGeom prst="diamond">
            <a:avLst/>
          </a:prstGeom>
          <a:solidFill>
            <a:srgbClr val="009FB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0" tIns="45696" rIns="91390" bIns="45696" anchor="ctr"/>
          <a:lstStyle/>
          <a:p>
            <a:pPr algn="ctr" defTabSz="816356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kumimoji="1" lang="zh-CN" altLang="en-US" sz="1600">
              <a:ln>
                <a:solidFill>
                  <a:srgbClr val="E6A774"/>
                </a:solidFill>
              </a:ln>
              <a:solidFill>
                <a:srgbClr val="E6A77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3469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探究新知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>
            <p:custDataLst>
              <p:tags r:id="rId1"/>
            </p:custDataLst>
          </p:nvPr>
        </p:nvCxnSpPr>
        <p:spPr>
          <a:xfrm>
            <a:off x="3" y="843279"/>
            <a:ext cx="9144000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 userDrawn="1">
            <p:custDataLst>
              <p:tags r:id="rId2"/>
            </p:custDataLst>
          </p:nvPr>
        </p:nvCxnSpPr>
        <p:spPr>
          <a:xfrm>
            <a:off x="388622" y="648969"/>
            <a:ext cx="1951132" cy="0"/>
          </a:xfrm>
          <a:prstGeom prst="line">
            <a:avLst/>
          </a:prstGeom>
          <a:ln w="25400">
            <a:solidFill>
              <a:srgbClr val="009F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23"/>
          <p:cNvSpPr txBox="1"/>
          <p:nvPr userDrawn="1">
            <p:custDataLst>
              <p:tags r:id="rId3"/>
            </p:custDataLst>
          </p:nvPr>
        </p:nvSpPr>
        <p:spPr>
          <a:xfrm>
            <a:off x="775673" y="135534"/>
            <a:ext cx="1605280" cy="521970"/>
          </a:xfrm>
          <a:prstGeom prst="rect">
            <a:avLst/>
          </a:prstGeom>
          <a:noFill/>
        </p:spPr>
        <p:txBody>
          <a:bodyPr wrap="square" lIns="91390" tIns="45696" rIns="91390" bIns="45696" rtlCol="0">
            <a:spAutoFit/>
          </a:bodyPr>
          <a:lstStyle/>
          <a:p>
            <a:pPr defTabSz="816356"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2800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探究新知</a:t>
            </a:r>
            <a:endParaRPr lang="zh-CN" altLang="en-US" sz="2800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菱形 8"/>
          <p:cNvSpPr/>
          <p:nvPr userDrawn="1">
            <p:custDataLst>
              <p:tags r:id="rId4"/>
            </p:custDataLst>
          </p:nvPr>
        </p:nvSpPr>
        <p:spPr>
          <a:xfrm>
            <a:off x="391159" y="235169"/>
            <a:ext cx="360000" cy="360000"/>
          </a:xfrm>
          <a:prstGeom prst="diamond">
            <a:avLst/>
          </a:prstGeom>
          <a:solidFill>
            <a:srgbClr val="009FB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0" tIns="45696" rIns="91390" bIns="45696" anchor="ctr"/>
          <a:lstStyle/>
          <a:p>
            <a:pPr algn="ctr" defTabSz="816356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kumimoji="1" lang="zh-CN" altLang="en-US" sz="1600">
              <a:ln>
                <a:solidFill>
                  <a:srgbClr val="E6A774"/>
                </a:solidFill>
              </a:ln>
              <a:solidFill>
                <a:srgbClr val="E6A77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06240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课堂小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>
            <p:custDataLst>
              <p:tags r:id="rId1"/>
            </p:custDataLst>
          </p:nvPr>
        </p:nvCxnSpPr>
        <p:spPr>
          <a:xfrm>
            <a:off x="3" y="843279"/>
            <a:ext cx="9144000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 userDrawn="1">
            <p:custDataLst>
              <p:tags r:id="rId2"/>
            </p:custDataLst>
          </p:nvPr>
        </p:nvCxnSpPr>
        <p:spPr>
          <a:xfrm>
            <a:off x="388622" y="648969"/>
            <a:ext cx="1951132" cy="0"/>
          </a:xfrm>
          <a:prstGeom prst="line">
            <a:avLst/>
          </a:prstGeom>
          <a:ln w="25400">
            <a:solidFill>
              <a:srgbClr val="009F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23"/>
          <p:cNvSpPr txBox="1"/>
          <p:nvPr userDrawn="1">
            <p:custDataLst>
              <p:tags r:id="rId3"/>
            </p:custDataLst>
          </p:nvPr>
        </p:nvSpPr>
        <p:spPr>
          <a:xfrm>
            <a:off x="775673" y="129126"/>
            <a:ext cx="1605280" cy="521970"/>
          </a:xfrm>
          <a:prstGeom prst="rect">
            <a:avLst/>
          </a:prstGeom>
          <a:noFill/>
        </p:spPr>
        <p:txBody>
          <a:bodyPr wrap="square" lIns="91390" tIns="45696" rIns="91390" bIns="45696" rtlCol="0">
            <a:spAutoFit/>
          </a:bodyPr>
          <a:lstStyle/>
          <a:p>
            <a:pPr defTabSz="816356"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2800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课堂小结</a:t>
            </a:r>
            <a:endParaRPr lang="zh-CN" altLang="en-US" sz="2800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菱形 8"/>
          <p:cNvSpPr/>
          <p:nvPr userDrawn="1">
            <p:custDataLst>
              <p:tags r:id="rId4"/>
            </p:custDataLst>
          </p:nvPr>
        </p:nvSpPr>
        <p:spPr>
          <a:xfrm>
            <a:off x="391159" y="235169"/>
            <a:ext cx="360000" cy="360000"/>
          </a:xfrm>
          <a:prstGeom prst="diamond">
            <a:avLst/>
          </a:prstGeom>
          <a:solidFill>
            <a:srgbClr val="009FB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0" tIns="45696" rIns="91390" bIns="45696" anchor="ctr"/>
          <a:lstStyle/>
          <a:p>
            <a:pPr algn="ctr" defTabSz="816356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kumimoji="1" lang="zh-CN" altLang="en-US" sz="1600">
              <a:ln>
                <a:solidFill>
                  <a:srgbClr val="E6A774"/>
                </a:solidFill>
              </a:ln>
              <a:solidFill>
                <a:srgbClr val="E6A77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8745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巩固练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>
            <p:custDataLst>
              <p:tags r:id="rId1"/>
            </p:custDataLst>
          </p:nvPr>
        </p:nvCxnSpPr>
        <p:spPr>
          <a:xfrm>
            <a:off x="3" y="843279"/>
            <a:ext cx="9144000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 userDrawn="1">
            <p:custDataLst>
              <p:tags r:id="rId2"/>
            </p:custDataLst>
          </p:nvPr>
        </p:nvCxnSpPr>
        <p:spPr>
          <a:xfrm>
            <a:off x="388622" y="648969"/>
            <a:ext cx="1951132" cy="0"/>
          </a:xfrm>
          <a:prstGeom prst="line">
            <a:avLst/>
          </a:prstGeom>
          <a:ln w="25400">
            <a:solidFill>
              <a:srgbClr val="009F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23"/>
          <p:cNvSpPr txBox="1"/>
          <p:nvPr userDrawn="1">
            <p:custDataLst>
              <p:tags r:id="rId3"/>
            </p:custDataLst>
          </p:nvPr>
        </p:nvSpPr>
        <p:spPr>
          <a:xfrm>
            <a:off x="775673" y="129126"/>
            <a:ext cx="1605280" cy="521970"/>
          </a:xfrm>
          <a:prstGeom prst="rect">
            <a:avLst/>
          </a:prstGeom>
          <a:noFill/>
        </p:spPr>
        <p:txBody>
          <a:bodyPr wrap="square" lIns="91390" tIns="45696" rIns="91390" bIns="45696" rtlCol="0">
            <a:spAutoFit/>
          </a:bodyPr>
          <a:lstStyle/>
          <a:p>
            <a:pPr defTabSz="816356"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2800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巩固练习</a:t>
            </a:r>
            <a:endParaRPr lang="zh-CN" altLang="en-US" sz="2800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菱形 8"/>
          <p:cNvSpPr/>
          <p:nvPr userDrawn="1">
            <p:custDataLst>
              <p:tags r:id="rId4"/>
            </p:custDataLst>
          </p:nvPr>
        </p:nvSpPr>
        <p:spPr>
          <a:xfrm>
            <a:off x="391159" y="235169"/>
            <a:ext cx="360000" cy="360000"/>
          </a:xfrm>
          <a:prstGeom prst="diamond">
            <a:avLst/>
          </a:prstGeom>
          <a:solidFill>
            <a:srgbClr val="009FB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0" tIns="45696" rIns="91390" bIns="45696" anchor="ctr"/>
          <a:lstStyle/>
          <a:p>
            <a:pPr algn="ctr" defTabSz="816356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kumimoji="1" lang="zh-CN" altLang="en-US" sz="1600">
              <a:ln>
                <a:solidFill>
                  <a:srgbClr val="E6A774"/>
                </a:solidFill>
              </a:ln>
              <a:solidFill>
                <a:srgbClr val="E6A77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49700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>
            <p:custDataLst>
              <p:tags r:id="rId13"/>
            </p:custDataLst>
          </p:nvPr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9396" y="195581"/>
            <a:ext cx="1283909" cy="520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0201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3" r:id="rId2"/>
    <p:sldLayoutId id="2147483714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0" r:id="rId9"/>
    <p:sldLayoutId id="2147483721" r:id="rId10"/>
    <p:sldLayoutId id="2147483722" r:id="rId11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txStyles>
    <p:titleStyle>
      <a:lvl1pPr algn="ctr" defTabSz="914264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50" indent="-342850" algn="l" defTabSz="914264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38" indent="-285708" algn="l" defTabSz="914264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830" indent="-228566" algn="l" defTabSz="914264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960" indent="-228566" algn="l" defTabSz="914264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090" indent="-228566" algn="l" defTabSz="914264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224" indent="-228566" algn="l" defTabSz="914264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55" indent="-228566" algn="l" defTabSz="914264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86" indent="-228566" algn="l" defTabSz="914264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618" indent="-228566" algn="l" defTabSz="914264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32" algn="l" defTabSz="9142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64" algn="l" defTabSz="9142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95" algn="l" defTabSz="9142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526" algn="l" defTabSz="9142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57" algn="l" defTabSz="9142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90" algn="l" defTabSz="9142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920" algn="l" defTabSz="9142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052" algn="l" defTabSz="9142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NULL" TargetMode="Externa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NULL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1187624" y="2355726"/>
            <a:ext cx="7019823" cy="13618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396" tIns="45697" rIns="91396" bIns="45697">
            <a:spAutoFit/>
          </a:bodyPr>
          <a:lstStyle>
            <a:lvl1pPr>
              <a:tabLst>
                <a:tab pos="2695575" algn="l"/>
              </a:tabLst>
              <a:defRPr sz="2000" b="1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tabLst>
                <a:tab pos="2695575" algn="l"/>
              </a:tabLst>
              <a:defRPr sz="2000" b="1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tabLst>
                <a:tab pos="2695575" algn="l"/>
              </a:tabLst>
              <a:defRPr sz="2000" b="1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tabLst>
                <a:tab pos="2695575" algn="l"/>
              </a:tabLst>
              <a:defRPr sz="2000" b="1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tabLst>
                <a:tab pos="2695575" algn="l"/>
              </a:tabLst>
              <a:defRPr sz="2000" b="1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695575" algn="l"/>
              </a:tabLst>
              <a:defRPr sz="2000" b="1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695575" algn="l"/>
              </a:tabLst>
              <a:defRPr sz="2000" b="1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695575" algn="l"/>
              </a:tabLst>
              <a:defRPr sz="2000" b="1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695575" algn="l"/>
              </a:tabLst>
              <a:defRPr sz="2000" b="1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ctr" defTabSz="816335" fontAlgn="auto">
              <a:spcBef>
                <a:spcPct val="50000"/>
              </a:spcBef>
              <a:spcAft>
                <a:spcPts val="0"/>
              </a:spcAft>
            </a:pPr>
            <a:r>
              <a:rPr lang="en-US" altLang="en-US" sz="3300" b="0" dirty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  </a:t>
            </a:r>
            <a:r>
              <a:rPr lang="en-US" altLang="en-US" sz="3300" b="0" dirty="0" smtClean="0">
                <a:latin typeface="黑体" pitchFamily="2" charset="-122"/>
                <a:ea typeface="黑体" pitchFamily="2" charset="-122"/>
              </a:rPr>
              <a:t>6.2.2</a:t>
            </a:r>
            <a:r>
              <a:rPr lang="en-US" altLang="zh-CN" sz="3300" b="0" dirty="0" smtClean="0">
                <a:latin typeface="黑体" pitchFamily="2" charset="-122"/>
                <a:ea typeface="黑体" pitchFamily="2" charset="-122"/>
              </a:rPr>
              <a:t>   </a:t>
            </a:r>
            <a:r>
              <a:rPr lang="zh-CN" altLang="en-US" sz="3300" b="0" dirty="0" smtClean="0">
                <a:latin typeface="黑体" pitchFamily="2" charset="-122"/>
                <a:ea typeface="黑体" pitchFamily="2" charset="-122"/>
              </a:rPr>
              <a:t>线段的比较与计算</a:t>
            </a:r>
            <a:endParaRPr lang="en-US" altLang="zh-CN" sz="3300" b="0" dirty="0" smtClean="0">
              <a:latin typeface="黑体" pitchFamily="2" charset="-122"/>
              <a:ea typeface="黑体" pitchFamily="2" charset="-122"/>
            </a:endParaRPr>
          </a:p>
          <a:p>
            <a:pPr algn="ctr" defTabSz="816335" fontAlgn="auto">
              <a:spcBef>
                <a:spcPct val="50000"/>
              </a:spcBef>
              <a:spcAft>
                <a:spcPts val="0"/>
              </a:spcAft>
            </a:pPr>
            <a:r>
              <a:rPr lang="zh-CN" altLang="en-US" sz="3300" b="0" dirty="0" smtClean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第</a:t>
            </a:r>
            <a:r>
              <a:rPr lang="en-US" altLang="zh-CN" sz="3300" b="0" dirty="0" smtClean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1</a:t>
            </a:r>
            <a:r>
              <a:rPr lang="zh-CN" altLang="en-US" sz="3300" b="0" dirty="0" smtClean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课时 比较线段的长短</a:t>
            </a:r>
            <a:endParaRPr lang="en-US" altLang="zh-CN" sz="3300" b="0" dirty="0" smtClean="0">
              <a:solidFill>
                <a:srgbClr val="FF0000"/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6" name="Rectangle 9"/>
          <p:cNvSpPr>
            <a:spLocks noChangeArrowheads="1"/>
          </p:cNvSpPr>
          <p:nvPr/>
        </p:nvSpPr>
        <p:spPr bwMode="auto">
          <a:xfrm>
            <a:off x="1877620" y="1348567"/>
            <a:ext cx="6198813" cy="7846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1396" tIns="45697" rIns="91396" bIns="45697">
            <a:spAutoFit/>
          </a:bodyPr>
          <a:lstStyle/>
          <a:p>
            <a:pPr algn="ctr" defTabSz="816335" fontAlgn="auto">
              <a:spcBef>
                <a:spcPct val="50000"/>
              </a:spcBef>
              <a:spcAft>
                <a:spcPts val="0"/>
              </a:spcAft>
            </a:pPr>
            <a:r>
              <a:rPr lang="en-US" altLang="en-US" sz="4500" dirty="0">
                <a:solidFill>
                  <a:prstClr val="black"/>
                </a:solidFill>
                <a:latin typeface="隶书" pitchFamily="49" charset="-122"/>
                <a:ea typeface="隶书" pitchFamily="49" charset="-122"/>
              </a:rPr>
              <a:t>第</a:t>
            </a:r>
            <a:r>
              <a:rPr lang="zh-CN" altLang="en-US" sz="4500" dirty="0">
                <a:solidFill>
                  <a:prstClr val="black"/>
                </a:solidFill>
                <a:latin typeface="隶书" pitchFamily="49" charset="-122"/>
                <a:ea typeface="隶书" pitchFamily="49" charset="-122"/>
              </a:rPr>
              <a:t>六</a:t>
            </a:r>
            <a:r>
              <a:rPr lang="en-US" altLang="en-US" sz="4500" dirty="0">
                <a:solidFill>
                  <a:prstClr val="black"/>
                </a:solidFill>
                <a:latin typeface="隶书" pitchFamily="49" charset="-122"/>
                <a:ea typeface="隶书" pitchFamily="49" charset="-122"/>
              </a:rPr>
              <a:t>章</a:t>
            </a:r>
            <a:r>
              <a:rPr lang="zh-CN" altLang="en-US" sz="4500" dirty="0">
                <a:solidFill>
                  <a:prstClr val="black"/>
                </a:solidFill>
                <a:latin typeface="隶书" pitchFamily="49" charset="-122"/>
                <a:ea typeface="隶书" pitchFamily="49" charset="-122"/>
              </a:rPr>
              <a:t>  几何图形初步</a:t>
            </a:r>
          </a:p>
        </p:txBody>
      </p:sp>
    </p:spTree>
    <p:extLst>
      <p:ext uri="{BB962C8B-B14F-4D97-AF65-F5344CB8AC3E}">
        <p14:creationId xmlns:p14="http://schemas.microsoft.com/office/powerpoint/2010/main" val="26338815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 bwMode="auto">
          <a:xfrm>
            <a:off x="4059190" y="4537970"/>
            <a:ext cx="2237105" cy="419100"/>
            <a:chOff x="2520" y="8537"/>
            <a:chExt cx="4697" cy="877"/>
          </a:xfrm>
        </p:grpSpPr>
        <p:sp>
          <p:nvSpPr>
            <p:cNvPr id="34838" name="Line 31"/>
            <p:cNvSpPr>
              <a:spLocks noChangeShapeType="1"/>
            </p:cNvSpPr>
            <p:nvPr/>
          </p:nvSpPr>
          <p:spPr bwMode="auto">
            <a:xfrm>
              <a:off x="2915" y="8553"/>
              <a:ext cx="3627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oval" w="med" len="med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pPr eaLnBrk="0" hangingPunct="0">
                <a:buFontTx/>
                <a:buNone/>
              </a:pPr>
              <a:endParaRPr lang="zh-CN" altLang="en-US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4839" name="Rectangle 20"/>
            <p:cNvSpPr>
              <a:spLocks noChangeArrowheads="1"/>
            </p:cNvSpPr>
            <p:nvPr/>
          </p:nvSpPr>
          <p:spPr bwMode="auto">
            <a:xfrm>
              <a:off x="6429" y="8546"/>
              <a:ext cx="788" cy="8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lang="en-US" altLang="zh-CN" sz="2100" b="1" i="1" dirty="0">
                  <a:solidFill>
                    <a:srgbClr val="0033CC"/>
                  </a:solidFill>
                  <a:latin typeface="Times New Roman" pitchFamily="18" charset="0"/>
                  <a:ea typeface="黑体" panose="02010609060101010101" pitchFamily="49" charset="-122"/>
                  <a:cs typeface="Times New Roman" pitchFamily="18" charset="0"/>
                </a:rPr>
                <a:t>D</a:t>
              </a:r>
            </a:p>
          </p:txBody>
        </p:sp>
        <p:sp>
          <p:nvSpPr>
            <p:cNvPr id="34840" name="Rectangle 19"/>
            <p:cNvSpPr>
              <a:spLocks noChangeArrowheads="1"/>
            </p:cNvSpPr>
            <p:nvPr/>
          </p:nvSpPr>
          <p:spPr bwMode="auto">
            <a:xfrm>
              <a:off x="2520" y="8537"/>
              <a:ext cx="765" cy="8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lang="en-US" altLang="zh-CN" sz="2100" b="1" i="1" dirty="0">
                  <a:solidFill>
                    <a:srgbClr val="0033CC"/>
                  </a:solidFill>
                  <a:latin typeface="Times New Roman" pitchFamily="18" charset="0"/>
                  <a:ea typeface="黑体" panose="02010609060101010101" pitchFamily="49" charset="-122"/>
                  <a:cs typeface="Times New Roman" pitchFamily="18" charset="0"/>
                </a:rPr>
                <a:t>C</a:t>
              </a:r>
            </a:p>
          </p:txBody>
        </p:sp>
      </p:grpSp>
      <p:sp>
        <p:nvSpPr>
          <p:cNvPr id="62485" name="Rectangle 21"/>
          <p:cNvSpPr>
            <a:spLocks noChangeArrowheads="1"/>
          </p:cNvSpPr>
          <p:nvPr/>
        </p:nvSpPr>
        <p:spPr bwMode="auto">
          <a:xfrm>
            <a:off x="5495070" y="4541145"/>
            <a:ext cx="364203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sz="2100" b="1" i="1" dirty="0">
                <a:solidFill>
                  <a:srgbClr val="0033CC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B</a:t>
            </a:r>
          </a:p>
        </p:txBody>
      </p:sp>
      <p:sp>
        <p:nvSpPr>
          <p:cNvPr id="11265" name="Rectangle 2"/>
          <p:cNvSpPr>
            <a:spLocks noChangeArrowheads="1"/>
          </p:cNvSpPr>
          <p:nvPr/>
        </p:nvSpPr>
        <p:spPr bwMode="auto">
          <a:xfrm>
            <a:off x="870618" y="971848"/>
            <a:ext cx="391966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400" b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试比较线段</a:t>
            </a:r>
            <a:r>
              <a:rPr lang="en-US" altLang="zh-CN" sz="2400" b="1" i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AB</a:t>
            </a:r>
            <a:r>
              <a:rPr lang="zh-CN" altLang="en-US" sz="2400" b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，</a:t>
            </a:r>
            <a:r>
              <a:rPr lang="en-US" altLang="zh-CN" sz="2400" b="1" i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CD</a:t>
            </a:r>
            <a:r>
              <a:rPr lang="zh-CN" altLang="en-US" sz="2400" b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的长短</a:t>
            </a:r>
            <a:r>
              <a:rPr lang="en-US" altLang="zh-CN" sz="2400" b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.</a:t>
            </a:r>
          </a:p>
        </p:txBody>
      </p:sp>
      <p:sp>
        <p:nvSpPr>
          <p:cNvPr id="62476" name="Rectangle 12"/>
          <p:cNvSpPr>
            <a:spLocks noChangeArrowheads="1"/>
          </p:cNvSpPr>
          <p:nvPr/>
        </p:nvSpPr>
        <p:spPr bwMode="auto">
          <a:xfrm>
            <a:off x="1811608" y="2239270"/>
            <a:ext cx="1943100" cy="414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0" hangingPunct="0"/>
            <a:r>
              <a:rPr lang="en-US" altLang="zh-CN" sz="21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(1) </a:t>
            </a:r>
            <a:r>
              <a:rPr lang="zh-CN" altLang="en-US" sz="21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度量法；</a:t>
            </a:r>
          </a:p>
        </p:txBody>
      </p:sp>
      <p:sp>
        <p:nvSpPr>
          <p:cNvPr id="62478" name="Rectangle 14"/>
          <p:cNvSpPr>
            <a:spLocks noChangeArrowheads="1"/>
          </p:cNvSpPr>
          <p:nvPr/>
        </p:nvSpPr>
        <p:spPr bwMode="auto">
          <a:xfrm>
            <a:off x="5969270" y="2242445"/>
            <a:ext cx="2239963" cy="414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0" hangingPunct="0"/>
            <a:r>
              <a:rPr lang="en-US" altLang="zh-CN" sz="21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(2) </a:t>
            </a:r>
            <a:r>
              <a:rPr lang="zh-CN" altLang="en-US" sz="21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叠合法</a:t>
            </a:r>
          </a:p>
        </p:txBody>
      </p:sp>
      <p:sp>
        <p:nvSpPr>
          <p:cNvPr id="62479" name="Text Box 15"/>
          <p:cNvSpPr txBox="1">
            <a:spLocks noChangeArrowheads="1"/>
          </p:cNvSpPr>
          <p:nvPr/>
        </p:nvSpPr>
        <p:spPr bwMode="auto">
          <a:xfrm>
            <a:off x="1043258" y="2698057"/>
            <a:ext cx="7348537" cy="1631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0" hangingPunct="0">
              <a:lnSpc>
                <a:spcPts val="4000"/>
              </a:lnSpc>
            </a:pPr>
            <a:r>
              <a:rPr lang="zh-CN" altLang="en-US" sz="2000" dirty="0">
                <a:solidFill>
                  <a:prstClr val="black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          </a:t>
            </a:r>
            <a:r>
              <a:rPr lang="zh-CN" altLang="en-US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将其中一条线段</a:t>
            </a:r>
            <a:r>
              <a:rPr lang="en-US" altLang="zh-CN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移</a:t>
            </a:r>
            <a:r>
              <a:rPr lang="en-US" altLang="zh-CN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”</a:t>
            </a:r>
            <a:r>
              <a:rPr lang="zh-CN" altLang="en-US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到另一条线段上，使其一端点与另一线段的一端点重合，然后观察两条线段另外两个端点的位置作比较</a:t>
            </a:r>
            <a:r>
              <a:rPr lang="en-US" altLang="zh-CN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62481" name="Line 17"/>
          <p:cNvSpPr>
            <a:spLocks noChangeShapeType="1"/>
          </p:cNvSpPr>
          <p:nvPr/>
        </p:nvSpPr>
        <p:spPr bwMode="auto">
          <a:xfrm>
            <a:off x="4246833" y="4547495"/>
            <a:ext cx="1296987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pPr eaLnBrk="0" hangingPunct="0">
              <a:buFontTx/>
              <a:buNone/>
            </a:pPr>
            <a:endParaRPr lang="zh-CN" altLang="en-US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2483" name="Rectangle 19"/>
          <p:cNvSpPr>
            <a:spLocks noChangeArrowheads="1"/>
          </p:cNvSpPr>
          <p:nvPr/>
        </p:nvSpPr>
        <p:spPr bwMode="auto">
          <a:xfrm>
            <a:off x="4262301" y="4528445"/>
            <a:ext cx="543740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sz="2100" b="1" dirty="0">
                <a:solidFill>
                  <a:srgbClr val="0033CC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(</a:t>
            </a:r>
            <a:r>
              <a:rPr lang="en-US" altLang="zh-CN" sz="2100" b="1" i="1" dirty="0">
                <a:solidFill>
                  <a:srgbClr val="0033CC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A</a:t>
            </a:r>
            <a:r>
              <a:rPr lang="en-US" altLang="zh-CN" sz="2100" b="1" dirty="0">
                <a:solidFill>
                  <a:srgbClr val="0033CC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)</a:t>
            </a:r>
          </a:p>
        </p:txBody>
      </p:sp>
      <p:sp>
        <p:nvSpPr>
          <p:cNvPr id="62489" name="Arc 25"/>
          <p:cNvSpPr>
            <a:spLocks noChangeArrowheads="1"/>
          </p:cNvSpPr>
          <p:nvPr/>
        </p:nvSpPr>
        <p:spPr bwMode="auto">
          <a:xfrm>
            <a:off x="5431108" y="4364932"/>
            <a:ext cx="115887" cy="377825"/>
          </a:xfrm>
          <a:custGeom>
            <a:avLst/>
            <a:gdLst>
              <a:gd name="T0" fmla="*/ 315872643 w 21600"/>
              <a:gd name="T1" fmla="*/ -1776992 h 34321"/>
              <a:gd name="T2" fmla="*/ 515161232 w 21600"/>
              <a:gd name="T3" fmla="*/ 2147483646 h 34321"/>
              <a:gd name="T4" fmla="*/ 309786864 w 21600"/>
              <a:gd name="T5" fmla="*/ 2147483646 h 34321"/>
              <a:gd name="T6" fmla="*/ 315872643 w 21600"/>
              <a:gd name="T7" fmla="*/ -1776992 h 34321"/>
              <a:gd name="T8" fmla="*/ 515161232 w 21600"/>
              <a:gd name="T9" fmla="*/ 2147483646 h 34321"/>
              <a:gd name="T10" fmla="*/ 309786864 w 21600"/>
              <a:gd name="T11" fmla="*/ 2147483646 h 34321"/>
              <a:gd name="T12" fmla="*/ 0 w 21600"/>
              <a:gd name="T13" fmla="*/ 2147483646 h 34321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21600" h="34321" fill="none">
                <a:moveTo>
                  <a:pt x="13244" y="-1"/>
                </a:moveTo>
                <a:cubicBezTo>
                  <a:pt x="18515" y="4091"/>
                  <a:pt x="21600" y="10389"/>
                  <a:pt x="21600" y="17063"/>
                </a:cubicBezTo>
                <a:cubicBezTo>
                  <a:pt x="21600" y="23848"/>
                  <a:pt x="18411" y="30239"/>
                  <a:pt x="12989" y="34320"/>
                </a:cubicBezTo>
              </a:path>
              <a:path w="21600" h="34321" stroke="0">
                <a:moveTo>
                  <a:pt x="13244" y="-1"/>
                </a:moveTo>
                <a:cubicBezTo>
                  <a:pt x="18515" y="4091"/>
                  <a:pt x="21600" y="10389"/>
                  <a:pt x="21600" y="17063"/>
                </a:cubicBezTo>
                <a:cubicBezTo>
                  <a:pt x="21600" y="23848"/>
                  <a:pt x="18411" y="30239"/>
                  <a:pt x="12989" y="34320"/>
                </a:cubicBezTo>
                <a:lnTo>
                  <a:pt x="0" y="17063"/>
                </a:lnTo>
                <a:lnTo>
                  <a:pt x="13244" y="-1"/>
                </a:lnTo>
                <a:close/>
              </a:path>
            </a:pathLst>
          </a:custGeom>
          <a:noFill/>
          <a:ln w="28575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0" hangingPunct="0">
              <a:buFontTx/>
              <a:buNone/>
            </a:pPr>
            <a:endParaRPr lang="zh-CN" altLang="en-US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8" name="组合 7"/>
          <p:cNvGrpSpPr/>
          <p:nvPr/>
        </p:nvGrpSpPr>
        <p:grpSpPr bwMode="auto">
          <a:xfrm>
            <a:off x="5786708" y="1782070"/>
            <a:ext cx="2605087" cy="414337"/>
            <a:chOff x="8332" y="2792"/>
            <a:chExt cx="5470" cy="869"/>
          </a:xfrm>
        </p:grpSpPr>
        <p:sp>
          <p:nvSpPr>
            <p:cNvPr id="34836" name="Rectangle 33"/>
            <p:cNvSpPr>
              <a:spLocks noChangeArrowheads="1"/>
            </p:cNvSpPr>
            <p:nvPr/>
          </p:nvSpPr>
          <p:spPr bwMode="auto">
            <a:xfrm>
              <a:off x="8332" y="2792"/>
              <a:ext cx="5470" cy="8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2100" b="1" i="1">
                  <a:solidFill>
                    <a:prstClr val="black"/>
                  </a:solidFill>
                  <a:latin typeface="Times New Roman" pitchFamily="18" charset="0"/>
                  <a:ea typeface="黑体" panose="02010609060101010101" pitchFamily="49" charset="-122"/>
                  <a:cs typeface="Times New Roman" pitchFamily="18" charset="0"/>
                </a:rPr>
                <a:t>C                       D</a:t>
              </a:r>
            </a:p>
          </p:txBody>
        </p:sp>
        <p:sp>
          <p:nvSpPr>
            <p:cNvPr id="34837" name="Line 31"/>
            <p:cNvSpPr>
              <a:spLocks noChangeShapeType="1"/>
            </p:cNvSpPr>
            <p:nvPr/>
          </p:nvSpPr>
          <p:spPr bwMode="auto">
            <a:xfrm>
              <a:off x="8620" y="2792"/>
              <a:ext cx="3627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oval" w="med" len="med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pPr eaLnBrk="0" hangingPunct="0">
                <a:buFontTx/>
                <a:buNone/>
              </a:pPr>
              <a:endParaRPr lang="zh-CN" altLang="en-US" b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7" name="组合 6"/>
          <p:cNvGrpSpPr/>
          <p:nvPr/>
        </p:nvGrpSpPr>
        <p:grpSpPr bwMode="auto">
          <a:xfrm>
            <a:off x="1846533" y="1713807"/>
            <a:ext cx="2214562" cy="414338"/>
            <a:chOff x="1962" y="2745"/>
            <a:chExt cx="4650" cy="869"/>
          </a:xfrm>
        </p:grpSpPr>
        <p:sp>
          <p:nvSpPr>
            <p:cNvPr id="34834" name="Line 30"/>
            <p:cNvSpPr>
              <a:spLocks noChangeShapeType="1"/>
            </p:cNvSpPr>
            <p:nvPr/>
          </p:nvSpPr>
          <p:spPr bwMode="auto">
            <a:xfrm>
              <a:off x="2270" y="2792"/>
              <a:ext cx="272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oval" w="med" len="med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pPr eaLnBrk="0" hangingPunct="0">
                <a:buFontTx/>
                <a:buNone/>
              </a:pPr>
              <a:endParaRPr lang="zh-CN" altLang="en-US" b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4835" name="Rectangle 32"/>
            <p:cNvSpPr>
              <a:spLocks noChangeArrowheads="1"/>
            </p:cNvSpPr>
            <p:nvPr/>
          </p:nvSpPr>
          <p:spPr bwMode="auto">
            <a:xfrm>
              <a:off x="1962" y="2745"/>
              <a:ext cx="4650" cy="8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2100" b="1" i="1" dirty="0">
                  <a:solidFill>
                    <a:prstClr val="black"/>
                  </a:solidFill>
                  <a:latin typeface="Times New Roman" pitchFamily="18" charset="0"/>
                  <a:ea typeface="黑体" panose="02010609060101010101" pitchFamily="49" charset="-122"/>
                  <a:cs typeface="Times New Roman" pitchFamily="18" charset="0"/>
                </a:rPr>
                <a:t>A                 B</a:t>
              </a:r>
            </a:p>
          </p:txBody>
        </p:sp>
      </p:grpSp>
      <p:sp>
        <p:nvSpPr>
          <p:cNvPr id="62500" name="Text Box 36"/>
          <p:cNvSpPr txBox="1">
            <a:spLocks noChangeArrowheads="1"/>
          </p:cNvSpPr>
          <p:nvPr/>
        </p:nvSpPr>
        <p:spPr bwMode="auto">
          <a:xfrm>
            <a:off x="6134386" y="4157764"/>
            <a:ext cx="159861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尺规作图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24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624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7" dur="80"/>
                                        <p:tgtEl>
                                          <p:spTgt spid="6247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8" dur="80"/>
                                        <p:tgtEl>
                                          <p:spTgt spid="6247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80"/>
                                        <p:tgtEl>
                                          <p:spTgt spid="6247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624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62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62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485" grpId="0"/>
      <p:bldP spid="62476" grpId="0"/>
      <p:bldP spid="62478" grpId="0"/>
      <p:bldP spid="62479" grpId="0"/>
      <p:bldP spid="62481" grpId="0" bldLvl="0" animBg="1"/>
      <p:bldP spid="62483" grpId="0"/>
      <p:bldP spid="62489" grpId="0" bldLvl="0" animBg="1"/>
      <p:bldP spid="6250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组合 28"/>
          <p:cNvGrpSpPr/>
          <p:nvPr/>
        </p:nvGrpSpPr>
        <p:grpSpPr bwMode="auto">
          <a:xfrm>
            <a:off x="1266878" y="4392598"/>
            <a:ext cx="1542416" cy="411163"/>
            <a:chOff x="1657" y="8900"/>
            <a:chExt cx="3236" cy="863"/>
          </a:xfrm>
        </p:grpSpPr>
        <p:sp>
          <p:nvSpPr>
            <p:cNvPr id="36936" name="Rectangle 89"/>
            <p:cNvSpPr>
              <a:spLocks noChangeArrowheads="1"/>
            </p:cNvSpPr>
            <p:nvPr/>
          </p:nvSpPr>
          <p:spPr bwMode="auto">
            <a:xfrm>
              <a:off x="1657" y="9085"/>
              <a:ext cx="377" cy="6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lang="en-US" altLang="zh-CN" sz="2100" b="1" i="1">
                  <a:solidFill>
                    <a:prstClr val="black"/>
                  </a:solidFill>
                  <a:latin typeface="Times New Roman" pitchFamily="18" charset="0"/>
                  <a:ea typeface="黑体" panose="02010609060101010101" pitchFamily="49" charset="-122"/>
                  <a:cs typeface="Times New Roman" pitchFamily="18" charset="0"/>
                </a:rPr>
                <a:t>C</a:t>
              </a:r>
            </a:p>
          </p:txBody>
        </p:sp>
        <p:sp>
          <p:nvSpPr>
            <p:cNvPr id="36937" name="Rectangle 90"/>
            <p:cNvSpPr>
              <a:spLocks noChangeArrowheads="1"/>
            </p:cNvSpPr>
            <p:nvPr/>
          </p:nvSpPr>
          <p:spPr bwMode="auto">
            <a:xfrm>
              <a:off x="4223" y="9040"/>
              <a:ext cx="670" cy="6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lang="en-US" altLang="zh-CN" sz="2100" b="1" i="1">
                  <a:solidFill>
                    <a:prstClr val="black"/>
                  </a:solidFill>
                  <a:latin typeface="Times New Roman" pitchFamily="18" charset="0"/>
                  <a:ea typeface="黑体" panose="02010609060101010101" pitchFamily="49" charset="-122"/>
                  <a:cs typeface="Times New Roman" pitchFamily="18" charset="0"/>
                </a:rPr>
                <a:t>D</a:t>
              </a:r>
            </a:p>
          </p:txBody>
        </p:sp>
        <p:grpSp>
          <p:nvGrpSpPr>
            <p:cNvPr id="36938" name="组合 28"/>
            <p:cNvGrpSpPr/>
            <p:nvPr/>
          </p:nvGrpSpPr>
          <p:grpSpPr bwMode="auto">
            <a:xfrm>
              <a:off x="1768" y="8900"/>
              <a:ext cx="2927" cy="142"/>
              <a:chOff x="9904" y="5848"/>
              <a:chExt cx="2928" cy="144"/>
            </a:xfrm>
          </p:grpSpPr>
          <p:sp>
            <p:nvSpPr>
              <p:cNvPr id="36939" name="Line 56"/>
              <p:cNvSpPr>
                <a:spLocks noChangeShapeType="1"/>
              </p:cNvSpPr>
              <p:nvPr/>
            </p:nvSpPr>
            <p:spPr bwMode="auto">
              <a:xfrm>
                <a:off x="10008" y="5918"/>
                <a:ext cx="2682" cy="0"/>
              </a:xfrm>
              <a:prstGeom prst="line">
                <a:avLst/>
              </a:prstGeom>
              <a:noFill/>
              <a:ln w="47625">
                <a:solidFill>
                  <a:srgbClr val="0000FF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eaLnBrk="0" hangingPunct="0">
                  <a:buFontTx/>
                  <a:buNone/>
                </a:pPr>
                <a:endParaRPr lang="zh-CN" altLang="en-US" b="1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grpSp>
            <p:nvGrpSpPr>
              <p:cNvPr id="36940" name="Group 82"/>
              <p:cNvGrpSpPr/>
              <p:nvPr/>
            </p:nvGrpSpPr>
            <p:grpSpPr bwMode="auto">
              <a:xfrm>
                <a:off x="9904" y="5848"/>
                <a:ext cx="2928" cy="145"/>
                <a:chOff x="2558" y="2640"/>
                <a:chExt cx="1171" cy="58"/>
              </a:xfrm>
            </p:grpSpPr>
            <p:sp>
              <p:nvSpPr>
                <p:cNvPr id="36941" name="Oval 85"/>
                <p:cNvSpPr>
                  <a:spLocks noChangeArrowheads="1"/>
                </p:cNvSpPr>
                <p:nvPr/>
              </p:nvSpPr>
              <p:spPr bwMode="auto">
                <a:xfrm>
                  <a:off x="2558" y="2642"/>
                  <a:ext cx="59" cy="56"/>
                </a:xfrm>
                <a:prstGeom prst="ellipse">
                  <a:avLst/>
                </a:prstGeom>
                <a:solidFill>
                  <a:srgbClr val="FFFFFF"/>
                </a:solidFill>
                <a:ln w="0">
                  <a:solidFill>
                    <a:srgbClr val="0000FF"/>
                  </a:solidFill>
                  <a:round/>
                </a:ln>
              </p:spPr>
              <p:txBody>
                <a:bodyPr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/>
                  <a:endParaRPr lang="zh-CN" altLang="en-US" b="1">
                    <a:solidFill>
                      <a:prstClr val="black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endParaRPr>
                </a:p>
              </p:txBody>
            </p:sp>
            <p:sp>
              <p:nvSpPr>
                <p:cNvPr id="36942" name="Oval 86"/>
                <p:cNvSpPr>
                  <a:spLocks noChangeArrowheads="1"/>
                </p:cNvSpPr>
                <p:nvPr/>
              </p:nvSpPr>
              <p:spPr bwMode="auto">
                <a:xfrm>
                  <a:off x="3670" y="2640"/>
                  <a:ext cx="59" cy="56"/>
                </a:xfrm>
                <a:prstGeom prst="ellipse">
                  <a:avLst/>
                </a:prstGeom>
                <a:solidFill>
                  <a:srgbClr val="FFFFFF"/>
                </a:solidFill>
                <a:ln w="0">
                  <a:solidFill>
                    <a:srgbClr val="0000FF"/>
                  </a:solidFill>
                  <a:round/>
                </a:ln>
              </p:spPr>
              <p:txBody>
                <a:bodyPr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/>
                  <a:endParaRPr lang="zh-CN" altLang="en-US" b="1">
                    <a:solidFill>
                      <a:prstClr val="black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endParaRPr>
                </a:p>
              </p:txBody>
            </p:sp>
          </p:grpSp>
        </p:grpSp>
      </p:grpSp>
      <p:grpSp>
        <p:nvGrpSpPr>
          <p:cNvPr id="24" name="组合 29"/>
          <p:cNvGrpSpPr/>
          <p:nvPr/>
        </p:nvGrpSpPr>
        <p:grpSpPr bwMode="auto">
          <a:xfrm>
            <a:off x="1316675" y="3819511"/>
            <a:ext cx="1692275" cy="69850"/>
            <a:chOff x="9943" y="3717"/>
            <a:chExt cx="3553" cy="145"/>
          </a:xfrm>
        </p:grpSpPr>
        <p:sp>
          <p:nvSpPr>
            <p:cNvPr id="36933" name="Line 97"/>
            <p:cNvSpPr>
              <a:spLocks noChangeShapeType="1"/>
            </p:cNvSpPr>
            <p:nvPr/>
          </p:nvSpPr>
          <p:spPr bwMode="auto">
            <a:xfrm>
              <a:off x="10065" y="3788"/>
              <a:ext cx="3275" cy="0"/>
            </a:xfrm>
            <a:prstGeom prst="line">
              <a:avLst/>
            </a:prstGeom>
            <a:noFill/>
            <a:ln w="47625">
              <a:solidFill>
                <a:srgbClr val="CC33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hangingPunct="0">
                <a:buFontTx/>
                <a:buNone/>
              </a:pPr>
              <a:endParaRPr lang="zh-CN" altLang="en-US" b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6934" name="Oval 85"/>
            <p:cNvSpPr>
              <a:spLocks noChangeArrowheads="1"/>
            </p:cNvSpPr>
            <p:nvPr/>
          </p:nvSpPr>
          <p:spPr bwMode="auto">
            <a:xfrm>
              <a:off x="9943" y="3722"/>
              <a:ext cx="148" cy="140"/>
            </a:xfrm>
            <a:prstGeom prst="ellipse">
              <a:avLst/>
            </a:prstGeom>
            <a:solidFill>
              <a:srgbClr val="FFFFFF"/>
            </a:solidFill>
            <a:ln w="0">
              <a:solidFill>
                <a:srgbClr val="C00000"/>
              </a:solidFill>
              <a:round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endParaRPr lang="zh-CN" altLang="en-US" b="1">
                <a:solidFill>
                  <a:prstClr val="black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endParaRPr>
            </a:p>
          </p:txBody>
        </p:sp>
        <p:sp>
          <p:nvSpPr>
            <p:cNvPr id="36935" name="Oval 86"/>
            <p:cNvSpPr>
              <a:spLocks noChangeArrowheads="1"/>
            </p:cNvSpPr>
            <p:nvPr/>
          </p:nvSpPr>
          <p:spPr bwMode="auto">
            <a:xfrm>
              <a:off x="13348" y="3717"/>
              <a:ext cx="148" cy="140"/>
            </a:xfrm>
            <a:prstGeom prst="ellipse">
              <a:avLst/>
            </a:prstGeom>
            <a:solidFill>
              <a:srgbClr val="FFFFFF"/>
            </a:solidFill>
            <a:ln w="0">
              <a:solidFill>
                <a:srgbClr val="C00000"/>
              </a:solidFill>
              <a:round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endParaRPr lang="zh-CN" altLang="en-US" b="1">
                <a:solidFill>
                  <a:prstClr val="black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endParaRPr>
            </a:p>
          </p:txBody>
        </p:sp>
      </p:grpSp>
      <p:sp>
        <p:nvSpPr>
          <p:cNvPr id="13313" name="Text Box 101"/>
          <p:cNvSpPr txBox="1">
            <a:spLocks noChangeArrowheads="1"/>
          </p:cNvSpPr>
          <p:nvPr/>
        </p:nvSpPr>
        <p:spPr bwMode="auto">
          <a:xfrm>
            <a:off x="3582086" y="1100123"/>
            <a:ext cx="4810125" cy="1061829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sz="21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zh-CN" altLang="en-US" sz="21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若点 </a:t>
            </a:r>
            <a:r>
              <a:rPr lang="en-US" altLang="zh-CN" sz="2100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A </a:t>
            </a:r>
            <a:r>
              <a:rPr lang="zh-CN" altLang="en-US" sz="21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与点 </a:t>
            </a:r>
            <a:r>
              <a:rPr lang="en-US" altLang="zh-CN" sz="2100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altLang="zh-CN" sz="21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zh-CN" altLang="en-US" sz="21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重合，</a:t>
            </a:r>
            <a:r>
              <a:rPr lang="zh-CN" altLang="en-US" sz="21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点</a:t>
            </a:r>
            <a:r>
              <a:rPr lang="zh-CN" altLang="en-US" sz="21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1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 </a:t>
            </a:r>
            <a:r>
              <a:rPr lang="zh-CN" altLang="en-US" sz="21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落</a:t>
            </a:r>
          </a:p>
          <a:p>
            <a:pPr>
              <a:lnSpc>
                <a:spcPct val="150000"/>
              </a:lnSpc>
            </a:pPr>
            <a:r>
              <a:rPr lang="zh-CN" altLang="en-US" sz="21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在</a:t>
            </a:r>
            <a:r>
              <a:rPr lang="en-US" altLang="zh-CN" sz="21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zh-CN" altLang="en-US" sz="21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，</a:t>
            </a:r>
            <a:r>
              <a:rPr lang="en-US" altLang="zh-CN" sz="21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r>
              <a:rPr lang="zh-CN" altLang="en-US" sz="21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之间</a:t>
            </a:r>
            <a:r>
              <a:rPr lang="zh-CN" altLang="en-US" sz="21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，那么 </a:t>
            </a:r>
            <a:r>
              <a:rPr lang="en-US" altLang="zh-CN" sz="21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AB</a:t>
            </a:r>
            <a:r>
              <a:rPr lang="en-US" altLang="zh-CN" sz="21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en-US" altLang="zh-CN" sz="21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CD</a:t>
            </a:r>
            <a:r>
              <a:rPr lang="en-US" altLang="zh-CN" sz="21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grpSp>
        <p:nvGrpSpPr>
          <p:cNvPr id="2" name="Group 44"/>
          <p:cNvGrpSpPr/>
          <p:nvPr/>
        </p:nvGrpSpPr>
        <p:grpSpPr bwMode="auto">
          <a:xfrm>
            <a:off x="1340483" y="1785923"/>
            <a:ext cx="1640293" cy="330200"/>
            <a:chOff x="217" y="1954"/>
            <a:chExt cx="1377" cy="277"/>
          </a:xfrm>
        </p:grpSpPr>
        <p:sp>
          <p:nvSpPr>
            <p:cNvPr id="36931" name="Rectangle 45"/>
            <p:cNvSpPr>
              <a:spLocks noChangeArrowheads="1"/>
            </p:cNvSpPr>
            <p:nvPr/>
          </p:nvSpPr>
          <p:spPr bwMode="auto">
            <a:xfrm>
              <a:off x="217" y="1960"/>
              <a:ext cx="301" cy="2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lang="en-US" altLang="zh-CN" sz="2100" b="1">
                  <a:solidFill>
                    <a:prstClr val="black"/>
                  </a:solidFill>
                  <a:latin typeface="Times New Roman" pitchFamily="18" charset="0"/>
                  <a:ea typeface="黑体" panose="02010609060101010101" pitchFamily="49" charset="-122"/>
                  <a:cs typeface="Times New Roman" pitchFamily="18" charset="0"/>
                </a:rPr>
                <a:t>(</a:t>
              </a:r>
              <a:r>
                <a:rPr lang="en-US" altLang="zh-CN" sz="2100" b="1" i="1">
                  <a:solidFill>
                    <a:prstClr val="black"/>
                  </a:solidFill>
                  <a:latin typeface="Times New Roman" pitchFamily="18" charset="0"/>
                  <a:ea typeface="黑体" panose="02010609060101010101" pitchFamily="49" charset="-122"/>
                  <a:cs typeface="Times New Roman" pitchFamily="18" charset="0"/>
                </a:rPr>
                <a:t>A</a:t>
              </a:r>
              <a:r>
                <a:rPr lang="en-US" altLang="zh-CN" sz="2100" b="1">
                  <a:solidFill>
                    <a:prstClr val="black"/>
                  </a:solidFill>
                  <a:latin typeface="Times New Roman" pitchFamily="18" charset="0"/>
                  <a:ea typeface="黑体" panose="02010609060101010101" pitchFamily="49" charset="-122"/>
                  <a:cs typeface="Times New Roman" pitchFamily="18" charset="0"/>
                </a:rPr>
                <a:t>)</a:t>
              </a:r>
            </a:p>
          </p:txBody>
        </p:sp>
        <p:sp>
          <p:nvSpPr>
            <p:cNvPr id="36932" name="Rectangle 46"/>
            <p:cNvSpPr>
              <a:spLocks noChangeArrowheads="1"/>
            </p:cNvSpPr>
            <p:nvPr/>
          </p:nvSpPr>
          <p:spPr bwMode="auto">
            <a:xfrm>
              <a:off x="1387" y="1954"/>
              <a:ext cx="207" cy="2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lang="en-US" altLang="zh-CN" sz="2100" b="1" i="1">
                  <a:solidFill>
                    <a:prstClr val="black"/>
                  </a:solidFill>
                  <a:latin typeface="Times New Roman" pitchFamily="18" charset="0"/>
                  <a:ea typeface="黑体" panose="02010609060101010101" pitchFamily="49" charset="-122"/>
                  <a:cs typeface="Times New Roman" pitchFamily="18" charset="0"/>
                </a:rPr>
                <a:t>B</a:t>
              </a:r>
              <a:r>
                <a:rPr lang="en-US" altLang="zh-CN" sz="2100" b="1">
                  <a:solidFill>
                    <a:prstClr val="black"/>
                  </a:solidFill>
                  <a:latin typeface="Times New Roman" pitchFamily="18" charset="0"/>
                  <a:ea typeface="黑体" panose="02010609060101010101" pitchFamily="49" charset="-122"/>
                  <a:cs typeface="Times New Roman" pitchFamily="18" charset="0"/>
                </a:rPr>
                <a:t> </a:t>
              </a:r>
            </a:p>
          </p:txBody>
        </p:sp>
      </p:grpSp>
      <p:sp>
        <p:nvSpPr>
          <p:cNvPr id="3" name="Text Box 51"/>
          <p:cNvSpPr txBox="1">
            <a:spLocks noChangeArrowheads="1"/>
          </p:cNvSpPr>
          <p:nvPr/>
        </p:nvSpPr>
        <p:spPr bwMode="auto">
          <a:xfrm>
            <a:off x="6493123" y="1681574"/>
            <a:ext cx="515938" cy="414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71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zh-CN" altLang="en-US" sz="2100" b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＜</a:t>
            </a:r>
          </a:p>
        </p:txBody>
      </p:sp>
      <p:sp>
        <p:nvSpPr>
          <p:cNvPr id="4" name="Text Box 59"/>
          <p:cNvSpPr txBox="1">
            <a:spLocks noChangeArrowheads="1"/>
          </p:cNvSpPr>
          <p:nvPr/>
        </p:nvSpPr>
        <p:spPr bwMode="auto">
          <a:xfrm>
            <a:off x="3808003" y="267555"/>
            <a:ext cx="1877512" cy="46166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zh-CN" altLang="en-US" sz="2400" b="1" dirty="0">
                <a:solidFill>
                  <a:prstClr val="black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宋体" panose="02010600030101010101" pitchFamily="2" charset="-122"/>
              </a:rPr>
              <a:t>叠合法</a:t>
            </a:r>
            <a:r>
              <a:rPr lang="zh-CN" altLang="en-US" sz="2400" b="1" dirty="0">
                <a:solidFill>
                  <a:prstClr val="black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结论</a:t>
            </a:r>
          </a:p>
        </p:txBody>
      </p:sp>
      <p:grpSp>
        <p:nvGrpSpPr>
          <p:cNvPr id="16" name="组合 15"/>
          <p:cNvGrpSpPr/>
          <p:nvPr/>
        </p:nvGrpSpPr>
        <p:grpSpPr bwMode="auto">
          <a:xfrm>
            <a:off x="996000" y="3098786"/>
            <a:ext cx="2243138" cy="414337"/>
            <a:chOff x="1101" y="6522"/>
            <a:chExt cx="4709" cy="867"/>
          </a:xfrm>
        </p:grpSpPr>
        <p:sp>
          <p:nvSpPr>
            <p:cNvPr id="36924" name="Rectangle 65"/>
            <p:cNvSpPr>
              <a:spLocks noChangeArrowheads="1"/>
            </p:cNvSpPr>
            <p:nvPr/>
          </p:nvSpPr>
          <p:spPr bwMode="auto">
            <a:xfrm>
              <a:off x="1101" y="6712"/>
              <a:ext cx="937" cy="6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lang="en-US" altLang="zh-CN" sz="2100" b="1" i="1">
                  <a:solidFill>
                    <a:prstClr val="black"/>
                  </a:solidFill>
                  <a:latin typeface="Times New Roman" pitchFamily="18" charset="0"/>
                  <a:ea typeface="黑体" panose="02010609060101010101" pitchFamily="49" charset="-122"/>
                  <a:cs typeface="Times New Roman" pitchFamily="18" charset="0"/>
                </a:rPr>
                <a:t>C</a:t>
              </a:r>
            </a:p>
          </p:txBody>
        </p:sp>
        <p:sp>
          <p:nvSpPr>
            <p:cNvPr id="36925" name="Rectangle 69"/>
            <p:cNvSpPr>
              <a:spLocks noChangeArrowheads="1"/>
            </p:cNvSpPr>
            <p:nvPr/>
          </p:nvSpPr>
          <p:spPr bwMode="auto">
            <a:xfrm>
              <a:off x="5185" y="6697"/>
              <a:ext cx="625" cy="6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lang="en-US" altLang="zh-CN" sz="2100" b="1" i="1">
                  <a:solidFill>
                    <a:prstClr val="black"/>
                  </a:solidFill>
                  <a:latin typeface="Times New Roman" pitchFamily="18" charset="0"/>
                  <a:ea typeface="黑体" panose="02010609060101010101" pitchFamily="49" charset="-122"/>
                  <a:cs typeface="Times New Roman" pitchFamily="18" charset="0"/>
                </a:rPr>
                <a:t>D</a:t>
              </a:r>
            </a:p>
          </p:txBody>
        </p:sp>
        <p:grpSp>
          <p:nvGrpSpPr>
            <p:cNvPr id="36926" name="Group 70"/>
            <p:cNvGrpSpPr/>
            <p:nvPr/>
          </p:nvGrpSpPr>
          <p:grpSpPr bwMode="auto">
            <a:xfrm>
              <a:off x="1892" y="6522"/>
              <a:ext cx="3240" cy="145"/>
              <a:chOff x="2558" y="2640"/>
              <a:chExt cx="1296" cy="58"/>
            </a:xfrm>
          </p:grpSpPr>
          <p:sp>
            <p:nvSpPr>
              <p:cNvPr id="36927" name="Line 71"/>
              <p:cNvSpPr>
                <a:spLocks noChangeShapeType="1"/>
              </p:cNvSpPr>
              <p:nvPr/>
            </p:nvSpPr>
            <p:spPr bwMode="auto">
              <a:xfrm>
                <a:off x="2574" y="2668"/>
                <a:ext cx="1266" cy="0"/>
              </a:xfrm>
              <a:prstGeom prst="line">
                <a:avLst/>
              </a:prstGeom>
              <a:noFill/>
              <a:ln w="47625">
                <a:solidFill>
                  <a:srgbClr val="0000FF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eaLnBrk="0" hangingPunct="0">
                  <a:buFontTx/>
                  <a:buNone/>
                </a:pPr>
                <a:endParaRPr lang="zh-CN" altLang="en-US" b="1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6928" name="Line 72"/>
              <p:cNvSpPr>
                <a:spLocks noChangeShapeType="1"/>
              </p:cNvSpPr>
              <p:nvPr/>
            </p:nvSpPr>
            <p:spPr bwMode="auto">
              <a:xfrm>
                <a:off x="2590" y="2661"/>
                <a:ext cx="1250" cy="1"/>
              </a:xfrm>
              <a:prstGeom prst="line">
                <a:avLst/>
              </a:prstGeom>
              <a:noFill/>
              <a:ln w="47625">
                <a:solidFill>
                  <a:srgbClr val="0000FF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eaLnBrk="0" hangingPunct="0">
                  <a:buFontTx/>
                  <a:buNone/>
                </a:pPr>
                <a:endParaRPr lang="zh-CN" altLang="en-US" b="1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6929" name="Oval 73"/>
              <p:cNvSpPr>
                <a:spLocks noChangeArrowheads="1"/>
              </p:cNvSpPr>
              <p:nvPr/>
            </p:nvSpPr>
            <p:spPr bwMode="auto">
              <a:xfrm>
                <a:off x="2558" y="2642"/>
                <a:ext cx="59" cy="56"/>
              </a:xfrm>
              <a:prstGeom prst="ellipse">
                <a:avLst/>
              </a:prstGeom>
              <a:solidFill>
                <a:srgbClr val="FFFFFF"/>
              </a:solidFill>
              <a:ln w="0">
                <a:solidFill>
                  <a:srgbClr val="0000FF"/>
                </a:solidFill>
                <a:round/>
              </a:ln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/>
                <a:endParaRPr lang="zh-CN" altLang="en-US" b="1">
                  <a:solidFill>
                    <a:prstClr val="black"/>
                  </a:solidFill>
                  <a:latin typeface="Times New Roman" pitchFamily="18" charset="0"/>
                  <a:ea typeface="黑体" panose="02010609060101010101" pitchFamily="49" charset="-122"/>
                  <a:cs typeface="Times New Roman" pitchFamily="18" charset="0"/>
                </a:endParaRPr>
              </a:p>
            </p:txBody>
          </p:sp>
          <p:sp>
            <p:nvSpPr>
              <p:cNvPr id="36930" name="Oval 74"/>
              <p:cNvSpPr>
                <a:spLocks noChangeArrowheads="1"/>
              </p:cNvSpPr>
              <p:nvPr/>
            </p:nvSpPr>
            <p:spPr bwMode="auto">
              <a:xfrm>
                <a:off x="3795" y="2640"/>
                <a:ext cx="59" cy="56"/>
              </a:xfrm>
              <a:prstGeom prst="ellipse">
                <a:avLst/>
              </a:prstGeom>
              <a:solidFill>
                <a:srgbClr val="FFFFFF"/>
              </a:solidFill>
              <a:ln w="0">
                <a:solidFill>
                  <a:srgbClr val="0000FF"/>
                </a:solidFill>
                <a:round/>
              </a:ln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/>
                <a:endParaRPr lang="zh-CN" altLang="en-US" b="1">
                  <a:solidFill>
                    <a:prstClr val="black"/>
                  </a:solidFill>
                  <a:latin typeface="Times New Roman" pitchFamily="18" charset="0"/>
                  <a:ea typeface="黑体" panose="02010609060101010101" pitchFamily="49" charset="-122"/>
                  <a:cs typeface="Times New Roman" pitchFamily="18" charset="0"/>
                </a:endParaRPr>
              </a:p>
            </p:txBody>
          </p:sp>
        </p:grpSp>
      </p:grpSp>
      <p:grpSp>
        <p:nvGrpSpPr>
          <p:cNvPr id="15" name="组合 14"/>
          <p:cNvGrpSpPr/>
          <p:nvPr/>
        </p:nvGrpSpPr>
        <p:grpSpPr bwMode="auto">
          <a:xfrm>
            <a:off x="1165863" y="2420923"/>
            <a:ext cx="1819275" cy="361950"/>
            <a:chOff x="1512" y="5229"/>
            <a:chExt cx="3822" cy="758"/>
          </a:xfrm>
        </p:grpSpPr>
        <p:grpSp>
          <p:nvGrpSpPr>
            <p:cNvPr id="36918" name="Group 82"/>
            <p:cNvGrpSpPr/>
            <p:nvPr/>
          </p:nvGrpSpPr>
          <p:grpSpPr bwMode="auto">
            <a:xfrm>
              <a:off x="1892" y="5229"/>
              <a:ext cx="3240" cy="145"/>
              <a:chOff x="2558" y="2640"/>
              <a:chExt cx="1296" cy="58"/>
            </a:xfrm>
          </p:grpSpPr>
          <p:sp>
            <p:nvSpPr>
              <p:cNvPr id="36921" name="Line 84"/>
              <p:cNvSpPr>
                <a:spLocks noChangeShapeType="1"/>
              </p:cNvSpPr>
              <p:nvPr/>
            </p:nvSpPr>
            <p:spPr bwMode="auto">
              <a:xfrm>
                <a:off x="2590" y="2661"/>
                <a:ext cx="1250" cy="1"/>
              </a:xfrm>
              <a:prstGeom prst="line">
                <a:avLst/>
              </a:prstGeom>
              <a:noFill/>
              <a:ln w="47625">
                <a:solidFill>
                  <a:srgbClr val="CC3300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eaLnBrk="0" hangingPunct="0">
                  <a:buFontTx/>
                  <a:buNone/>
                </a:pPr>
                <a:endParaRPr lang="zh-CN" altLang="en-US" b="1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6922" name="Oval 85"/>
              <p:cNvSpPr>
                <a:spLocks noChangeArrowheads="1"/>
              </p:cNvSpPr>
              <p:nvPr/>
            </p:nvSpPr>
            <p:spPr bwMode="auto">
              <a:xfrm>
                <a:off x="2558" y="2642"/>
                <a:ext cx="59" cy="56"/>
              </a:xfrm>
              <a:prstGeom prst="ellipse">
                <a:avLst/>
              </a:prstGeom>
              <a:solidFill>
                <a:srgbClr val="FFFFFF"/>
              </a:solidFill>
              <a:ln w="0">
                <a:solidFill>
                  <a:srgbClr val="C00000"/>
                </a:solidFill>
                <a:round/>
              </a:ln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/>
                <a:endParaRPr lang="zh-CN" altLang="en-US" b="1">
                  <a:solidFill>
                    <a:prstClr val="black"/>
                  </a:solidFill>
                  <a:latin typeface="Times New Roman" pitchFamily="18" charset="0"/>
                  <a:ea typeface="黑体" panose="02010609060101010101" pitchFamily="49" charset="-122"/>
                  <a:cs typeface="Times New Roman" pitchFamily="18" charset="0"/>
                </a:endParaRPr>
              </a:p>
            </p:txBody>
          </p:sp>
          <p:sp>
            <p:nvSpPr>
              <p:cNvPr id="36923" name="Oval 86"/>
              <p:cNvSpPr>
                <a:spLocks noChangeArrowheads="1"/>
              </p:cNvSpPr>
              <p:nvPr/>
            </p:nvSpPr>
            <p:spPr bwMode="auto">
              <a:xfrm>
                <a:off x="3795" y="2640"/>
                <a:ext cx="59" cy="56"/>
              </a:xfrm>
              <a:prstGeom prst="ellipse">
                <a:avLst/>
              </a:prstGeom>
              <a:solidFill>
                <a:srgbClr val="FFFFFF"/>
              </a:solidFill>
              <a:ln w="0">
                <a:solidFill>
                  <a:srgbClr val="C00000"/>
                </a:solidFill>
                <a:round/>
              </a:ln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/>
                <a:endParaRPr lang="zh-CN" altLang="en-US" b="1">
                  <a:solidFill>
                    <a:prstClr val="black"/>
                  </a:solidFill>
                  <a:latin typeface="Times New Roman" pitchFamily="18" charset="0"/>
                  <a:ea typeface="黑体" panose="02010609060101010101" pitchFamily="49" charset="-122"/>
                  <a:cs typeface="Times New Roman" pitchFamily="18" charset="0"/>
                </a:endParaRPr>
              </a:p>
            </p:txBody>
          </p:sp>
        </p:grpSp>
        <p:sp>
          <p:nvSpPr>
            <p:cNvPr id="36919" name="Rectangle 87"/>
            <p:cNvSpPr>
              <a:spLocks noChangeArrowheads="1"/>
            </p:cNvSpPr>
            <p:nvPr/>
          </p:nvSpPr>
          <p:spPr bwMode="auto">
            <a:xfrm>
              <a:off x="1512" y="5309"/>
              <a:ext cx="882" cy="6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lang="en-US" altLang="zh-CN" sz="2100" b="1" i="1">
                  <a:solidFill>
                    <a:prstClr val="black"/>
                  </a:solidFill>
                  <a:latin typeface="Times New Roman" pitchFamily="18" charset="0"/>
                  <a:ea typeface="黑体" panose="02010609060101010101" pitchFamily="49" charset="-122"/>
                  <a:cs typeface="Times New Roman" pitchFamily="18" charset="0"/>
                </a:rPr>
                <a:t>A</a:t>
              </a:r>
            </a:p>
          </p:txBody>
        </p:sp>
        <p:sp>
          <p:nvSpPr>
            <p:cNvPr id="36920" name="Rectangle 88"/>
            <p:cNvSpPr>
              <a:spLocks noChangeArrowheads="1"/>
            </p:cNvSpPr>
            <p:nvPr/>
          </p:nvSpPr>
          <p:spPr bwMode="auto">
            <a:xfrm>
              <a:off x="4854" y="5304"/>
              <a:ext cx="480" cy="6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lang="en-US" altLang="zh-CN" sz="2100" b="1" i="1">
                  <a:solidFill>
                    <a:prstClr val="black"/>
                  </a:solidFill>
                  <a:latin typeface="Times New Roman" pitchFamily="18" charset="0"/>
                  <a:ea typeface="黑体" panose="02010609060101010101" pitchFamily="49" charset="-122"/>
                  <a:cs typeface="Times New Roman" pitchFamily="18" charset="0"/>
                </a:rPr>
                <a:t>B</a:t>
              </a:r>
            </a:p>
          </p:txBody>
        </p:sp>
      </p:grpSp>
      <p:grpSp>
        <p:nvGrpSpPr>
          <p:cNvPr id="5" name="Group 91"/>
          <p:cNvGrpSpPr/>
          <p:nvPr/>
        </p:nvGrpSpPr>
        <p:grpSpPr bwMode="auto">
          <a:xfrm>
            <a:off x="907100" y="4460859"/>
            <a:ext cx="2205038" cy="332976"/>
            <a:chOff x="3661" y="2592"/>
            <a:chExt cx="1852" cy="280"/>
          </a:xfrm>
        </p:grpSpPr>
        <p:sp>
          <p:nvSpPr>
            <p:cNvPr id="36916" name="Rectangle 92"/>
            <p:cNvSpPr>
              <a:spLocks noChangeArrowheads="1"/>
            </p:cNvSpPr>
            <p:nvPr/>
          </p:nvSpPr>
          <p:spPr bwMode="auto">
            <a:xfrm>
              <a:off x="5209" y="2592"/>
              <a:ext cx="304" cy="2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lang="en-US" altLang="zh-CN" sz="2100" b="1" i="1">
                  <a:solidFill>
                    <a:prstClr val="black"/>
                  </a:solidFill>
                  <a:latin typeface="Times New Roman" pitchFamily="18" charset="0"/>
                  <a:ea typeface="黑体" panose="02010609060101010101" pitchFamily="49" charset="-122"/>
                  <a:cs typeface="Times New Roman" pitchFamily="18" charset="0"/>
                </a:rPr>
                <a:t>B</a:t>
              </a:r>
              <a:endParaRPr lang="en-US" altLang="zh-CN" sz="2100" b="1">
                <a:solidFill>
                  <a:prstClr val="black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endParaRPr>
            </a:p>
          </p:txBody>
        </p:sp>
        <p:sp>
          <p:nvSpPr>
            <p:cNvPr id="36917" name="Rectangle 93"/>
            <p:cNvSpPr>
              <a:spLocks noChangeArrowheads="1"/>
            </p:cNvSpPr>
            <p:nvPr/>
          </p:nvSpPr>
          <p:spPr bwMode="auto">
            <a:xfrm>
              <a:off x="3661" y="2600"/>
              <a:ext cx="302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lang="en-US" altLang="zh-CN" sz="2100" b="1">
                  <a:solidFill>
                    <a:prstClr val="black"/>
                  </a:solidFill>
                  <a:latin typeface="Times New Roman" pitchFamily="18" charset="0"/>
                  <a:ea typeface="黑体" panose="02010609060101010101" pitchFamily="49" charset="-122"/>
                  <a:cs typeface="Times New Roman" pitchFamily="18" charset="0"/>
                </a:rPr>
                <a:t>(</a:t>
              </a:r>
              <a:r>
                <a:rPr lang="en-US" altLang="zh-CN" sz="2100" b="1" i="1">
                  <a:solidFill>
                    <a:prstClr val="black"/>
                  </a:solidFill>
                  <a:latin typeface="Times New Roman" pitchFamily="18" charset="0"/>
                  <a:ea typeface="黑体" panose="02010609060101010101" pitchFamily="49" charset="-122"/>
                  <a:cs typeface="Times New Roman" pitchFamily="18" charset="0"/>
                </a:rPr>
                <a:t>A</a:t>
              </a:r>
              <a:r>
                <a:rPr lang="en-US" altLang="zh-CN" sz="2100" b="1">
                  <a:solidFill>
                    <a:prstClr val="black"/>
                  </a:solidFill>
                  <a:latin typeface="Times New Roman" pitchFamily="18" charset="0"/>
                  <a:ea typeface="黑体" panose="02010609060101010101" pitchFamily="49" charset="-122"/>
                  <a:cs typeface="Times New Roman" pitchFamily="18" charset="0"/>
                </a:rPr>
                <a:t>)</a:t>
              </a:r>
            </a:p>
          </p:txBody>
        </p:sp>
      </p:grpSp>
      <p:sp>
        <p:nvSpPr>
          <p:cNvPr id="13349" name="Text Box 102"/>
          <p:cNvSpPr txBox="1">
            <a:spLocks noChangeArrowheads="1"/>
          </p:cNvSpPr>
          <p:nvPr/>
        </p:nvSpPr>
        <p:spPr bwMode="auto">
          <a:xfrm>
            <a:off x="3612604" y="2460436"/>
            <a:ext cx="4810125" cy="1061829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sz="21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zh-CN" altLang="en-US" sz="21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若点 </a:t>
            </a:r>
            <a:r>
              <a:rPr lang="en-US" altLang="zh-CN" sz="2100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altLang="zh-CN" sz="21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zh-CN" altLang="en-US" sz="21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与点 </a:t>
            </a:r>
            <a:r>
              <a:rPr lang="en-US" altLang="zh-CN" sz="2100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altLang="zh-CN" sz="21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zh-CN" altLang="en-US" sz="21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重合，</a:t>
            </a:r>
            <a:r>
              <a:rPr lang="zh-CN" altLang="en-US" sz="21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点 </a:t>
            </a:r>
            <a:r>
              <a:rPr lang="en-US" altLang="zh-CN" sz="21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 </a:t>
            </a:r>
            <a:r>
              <a:rPr lang="zh-CN" altLang="en-US" sz="21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与  </a:t>
            </a:r>
          </a:p>
          <a:p>
            <a:pPr>
              <a:lnSpc>
                <a:spcPct val="150000"/>
              </a:lnSpc>
            </a:pPr>
            <a:r>
              <a:rPr lang="zh-CN" altLang="en-US" sz="21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点 </a:t>
            </a:r>
            <a:r>
              <a:rPr lang="en-US" altLang="zh-CN" sz="21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 </a:t>
            </a:r>
            <a:r>
              <a:rPr lang="en-US" altLang="zh-CN" sz="21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</a:t>
            </a:r>
            <a:r>
              <a:rPr lang="zh-CN" altLang="en-US" sz="21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，那么 </a:t>
            </a:r>
            <a:r>
              <a:rPr lang="en-US" altLang="zh-CN" sz="21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AB</a:t>
            </a:r>
            <a:r>
              <a:rPr lang="en-US" altLang="zh-CN" sz="21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en-US" altLang="zh-CN" sz="21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CD</a:t>
            </a:r>
            <a:r>
              <a:rPr lang="en-US" altLang="zh-CN" sz="21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13350" name="Text Box 103"/>
          <p:cNvSpPr txBox="1">
            <a:spLocks noChangeArrowheads="1"/>
          </p:cNvSpPr>
          <p:nvPr/>
        </p:nvSpPr>
        <p:spPr bwMode="auto">
          <a:xfrm>
            <a:off x="3612605" y="3814574"/>
            <a:ext cx="4810125" cy="1061829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sz="21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zh-CN" altLang="en-US" sz="21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若点</a:t>
            </a:r>
            <a:r>
              <a:rPr lang="zh-CN" altLang="en-US" sz="2100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100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A </a:t>
            </a:r>
            <a:r>
              <a:rPr lang="zh-CN" altLang="en-US" sz="21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与点 </a:t>
            </a:r>
            <a:r>
              <a:rPr lang="en-US" altLang="zh-CN" sz="2100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C </a:t>
            </a:r>
            <a:r>
              <a:rPr lang="zh-CN" altLang="en-US" sz="21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重合，</a:t>
            </a:r>
            <a:r>
              <a:rPr lang="zh-CN" altLang="en-US" sz="21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点 </a:t>
            </a:r>
            <a:r>
              <a:rPr lang="en-US" altLang="zh-CN" sz="21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altLang="zh-CN" sz="21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zh-CN" altLang="en-US" sz="21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落</a:t>
            </a:r>
          </a:p>
          <a:p>
            <a:pPr>
              <a:lnSpc>
                <a:spcPct val="150000"/>
              </a:lnSpc>
            </a:pPr>
            <a:r>
              <a:rPr lang="zh-CN" altLang="en-US" sz="21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在 </a:t>
            </a:r>
            <a:r>
              <a:rPr lang="en-US" altLang="zh-CN" sz="21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CD</a:t>
            </a:r>
            <a:r>
              <a:rPr lang="en-US" altLang="zh-CN" sz="21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zh-CN" altLang="en-US" sz="21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的延长线上</a:t>
            </a:r>
            <a:r>
              <a:rPr lang="zh-CN" altLang="en-US" sz="21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，那么 </a:t>
            </a:r>
            <a:r>
              <a:rPr lang="en-US" altLang="zh-CN" sz="21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AB </a:t>
            </a:r>
            <a:r>
              <a:rPr lang="en-US" altLang="zh-CN" sz="21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en-US" altLang="zh-CN" sz="21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CD</a:t>
            </a:r>
            <a:r>
              <a:rPr lang="en-US" altLang="zh-CN" sz="21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13351" name="Text Box 104"/>
          <p:cNvSpPr txBox="1">
            <a:spLocks noChangeArrowheads="1"/>
          </p:cNvSpPr>
          <p:nvPr/>
        </p:nvSpPr>
        <p:spPr bwMode="auto">
          <a:xfrm>
            <a:off x="4420933" y="3004035"/>
            <a:ext cx="811213" cy="414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71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zh-CN" altLang="en-US" sz="21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重合</a:t>
            </a:r>
          </a:p>
        </p:txBody>
      </p:sp>
      <p:sp>
        <p:nvSpPr>
          <p:cNvPr id="13352" name="Text Box 51"/>
          <p:cNvSpPr txBox="1">
            <a:spLocks noChangeArrowheads="1"/>
          </p:cNvSpPr>
          <p:nvPr/>
        </p:nvSpPr>
        <p:spPr bwMode="auto">
          <a:xfrm>
            <a:off x="7271834" y="4394947"/>
            <a:ext cx="515937" cy="414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71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zh-CN" altLang="en-US" sz="2100" b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＞</a:t>
            </a:r>
          </a:p>
        </p:txBody>
      </p:sp>
      <p:grpSp>
        <p:nvGrpSpPr>
          <p:cNvPr id="6" name="组合 1"/>
          <p:cNvGrpSpPr/>
          <p:nvPr/>
        </p:nvGrpSpPr>
        <p:grpSpPr bwMode="auto">
          <a:xfrm>
            <a:off x="1197613" y="1101711"/>
            <a:ext cx="1903412" cy="354012"/>
            <a:chOff x="495" y="3775"/>
            <a:chExt cx="3999" cy="744"/>
          </a:xfrm>
        </p:grpSpPr>
        <p:sp>
          <p:nvSpPr>
            <p:cNvPr id="36910" name="Rectangle 62"/>
            <p:cNvSpPr>
              <a:spLocks noChangeArrowheads="1"/>
            </p:cNvSpPr>
            <p:nvPr/>
          </p:nvSpPr>
          <p:spPr bwMode="auto">
            <a:xfrm>
              <a:off x="3597" y="3840"/>
              <a:ext cx="897" cy="6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lang="en-US" altLang="zh-CN" sz="2100" b="1" i="1">
                  <a:solidFill>
                    <a:prstClr val="black"/>
                  </a:solidFill>
                  <a:latin typeface="Times New Roman" pitchFamily="18" charset="0"/>
                  <a:ea typeface="黑体" panose="02010609060101010101" pitchFamily="49" charset="-122"/>
                  <a:cs typeface="Times New Roman" pitchFamily="18" charset="0"/>
                </a:rPr>
                <a:t>B</a:t>
              </a:r>
            </a:p>
          </p:txBody>
        </p:sp>
        <p:sp>
          <p:nvSpPr>
            <p:cNvPr id="36911" name="Rectangle 63"/>
            <p:cNvSpPr>
              <a:spLocks noChangeArrowheads="1"/>
            </p:cNvSpPr>
            <p:nvPr/>
          </p:nvSpPr>
          <p:spPr bwMode="auto">
            <a:xfrm>
              <a:off x="495" y="3842"/>
              <a:ext cx="770" cy="6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lang="en-US" altLang="zh-CN" sz="2100" b="1" i="1" dirty="0">
                  <a:solidFill>
                    <a:prstClr val="black"/>
                  </a:solidFill>
                  <a:latin typeface="Times New Roman" pitchFamily="18" charset="0"/>
                  <a:ea typeface="黑体" panose="02010609060101010101" pitchFamily="49" charset="-122"/>
                  <a:cs typeface="Times New Roman" pitchFamily="18" charset="0"/>
                </a:rPr>
                <a:t>A</a:t>
              </a:r>
            </a:p>
          </p:txBody>
        </p:sp>
        <p:grpSp>
          <p:nvGrpSpPr>
            <p:cNvPr id="36912" name="Group 82"/>
            <p:cNvGrpSpPr/>
            <p:nvPr/>
          </p:nvGrpSpPr>
          <p:grpSpPr bwMode="auto">
            <a:xfrm>
              <a:off x="920" y="3775"/>
              <a:ext cx="3240" cy="145"/>
              <a:chOff x="2558" y="2640"/>
              <a:chExt cx="1296" cy="58"/>
            </a:xfrm>
          </p:grpSpPr>
          <p:sp>
            <p:nvSpPr>
              <p:cNvPr id="36913" name="Line 84"/>
              <p:cNvSpPr>
                <a:spLocks noChangeShapeType="1"/>
              </p:cNvSpPr>
              <p:nvPr/>
            </p:nvSpPr>
            <p:spPr bwMode="auto">
              <a:xfrm>
                <a:off x="2590" y="2661"/>
                <a:ext cx="1250" cy="1"/>
              </a:xfrm>
              <a:prstGeom prst="line">
                <a:avLst/>
              </a:prstGeom>
              <a:noFill/>
              <a:ln w="47625">
                <a:solidFill>
                  <a:srgbClr val="CC3300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eaLnBrk="0" hangingPunct="0">
                  <a:buFontTx/>
                  <a:buNone/>
                </a:pPr>
                <a:endParaRPr lang="zh-CN" altLang="en-US" b="1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6914" name="Oval 85"/>
              <p:cNvSpPr>
                <a:spLocks noChangeArrowheads="1"/>
              </p:cNvSpPr>
              <p:nvPr/>
            </p:nvSpPr>
            <p:spPr bwMode="auto">
              <a:xfrm>
                <a:off x="2558" y="2642"/>
                <a:ext cx="59" cy="56"/>
              </a:xfrm>
              <a:prstGeom prst="ellipse">
                <a:avLst/>
              </a:prstGeom>
              <a:solidFill>
                <a:srgbClr val="FFFFFF"/>
              </a:solidFill>
              <a:ln w="0">
                <a:solidFill>
                  <a:srgbClr val="CC3300"/>
                </a:solidFill>
                <a:round/>
              </a:ln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/>
                <a:endParaRPr lang="zh-CN" altLang="en-US" b="1">
                  <a:solidFill>
                    <a:prstClr val="black"/>
                  </a:solidFill>
                  <a:latin typeface="Times New Roman" pitchFamily="18" charset="0"/>
                  <a:ea typeface="黑体" panose="02010609060101010101" pitchFamily="49" charset="-122"/>
                  <a:cs typeface="Times New Roman" pitchFamily="18" charset="0"/>
                </a:endParaRPr>
              </a:p>
            </p:txBody>
          </p:sp>
          <p:sp>
            <p:nvSpPr>
              <p:cNvPr id="36915" name="Oval 86"/>
              <p:cNvSpPr>
                <a:spLocks noChangeArrowheads="1"/>
              </p:cNvSpPr>
              <p:nvPr/>
            </p:nvSpPr>
            <p:spPr bwMode="auto">
              <a:xfrm>
                <a:off x="3795" y="2640"/>
                <a:ext cx="59" cy="56"/>
              </a:xfrm>
              <a:prstGeom prst="ellipse">
                <a:avLst/>
              </a:prstGeom>
              <a:solidFill>
                <a:srgbClr val="FFFFFF"/>
              </a:solidFill>
              <a:ln w="0">
                <a:solidFill>
                  <a:srgbClr val="C00000"/>
                </a:solidFill>
                <a:round/>
              </a:ln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/>
                <a:endParaRPr lang="zh-CN" altLang="en-US" b="1">
                  <a:solidFill>
                    <a:prstClr val="black"/>
                  </a:solidFill>
                  <a:latin typeface="Times New Roman" pitchFamily="18" charset="0"/>
                  <a:ea typeface="黑体" panose="02010609060101010101" pitchFamily="49" charset="-122"/>
                  <a:cs typeface="Times New Roman" pitchFamily="18" charset="0"/>
                </a:endParaRPr>
              </a:p>
            </p:txBody>
          </p:sp>
        </p:grpSp>
      </p:grpSp>
      <p:grpSp>
        <p:nvGrpSpPr>
          <p:cNvPr id="28" name="组合 27"/>
          <p:cNvGrpSpPr/>
          <p:nvPr/>
        </p:nvGrpSpPr>
        <p:grpSpPr bwMode="auto">
          <a:xfrm>
            <a:off x="1065850" y="3819511"/>
            <a:ext cx="1943100" cy="369887"/>
            <a:chOff x="1278" y="7558"/>
            <a:chExt cx="4082" cy="772"/>
          </a:xfrm>
        </p:grpSpPr>
        <p:sp>
          <p:nvSpPr>
            <p:cNvPr id="36904" name="Rectangle 94"/>
            <p:cNvSpPr>
              <a:spLocks noChangeArrowheads="1"/>
            </p:cNvSpPr>
            <p:nvPr/>
          </p:nvSpPr>
          <p:spPr bwMode="auto">
            <a:xfrm>
              <a:off x="4928" y="7614"/>
              <a:ext cx="402" cy="6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lang="en-US" altLang="zh-CN" sz="2100" b="1" i="1">
                  <a:solidFill>
                    <a:prstClr val="black"/>
                  </a:solidFill>
                  <a:latin typeface="Times New Roman" pitchFamily="18" charset="0"/>
                  <a:ea typeface="黑体" panose="02010609060101010101" pitchFamily="49" charset="-122"/>
                  <a:cs typeface="Times New Roman" pitchFamily="18" charset="0"/>
                </a:rPr>
                <a:t>B</a:t>
              </a:r>
            </a:p>
          </p:txBody>
        </p:sp>
        <p:sp>
          <p:nvSpPr>
            <p:cNvPr id="36905" name="Rectangle 100"/>
            <p:cNvSpPr>
              <a:spLocks noChangeArrowheads="1"/>
            </p:cNvSpPr>
            <p:nvPr/>
          </p:nvSpPr>
          <p:spPr bwMode="auto">
            <a:xfrm>
              <a:off x="1278" y="7654"/>
              <a:ext cx="717" cy="6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lang="en-US" altLang="zh-CN" sz="2100" b="1" i="1">
                  <a:solidFill>
                    <a:prstClr val="black"/>
                  </a:solidFill>
                  <a:latin typeface="Times New Roman" pitchFamily="18" charset="0"/>
                  <a:ea typeface="黑体" panose="02010609060101010101" pitchFamily="49" charset="-122"/>
                  <a:cs typeface="Times New Roman" pitchFamily="18" charset="0"/>
                </a:rPr>
                <a:t>A</a:t>
              </a:r>
            </a:p>
          </p:txBody>
        </p:sp>
        <p:grpSp>
          <p:nvGrpSpPr>
            <p:cNvPr id="36906" name="组合 29"/>
            <p:cNvGrpSpPr/>
            <p:nvPr/>
          </p:nvGrpSpPr>
          <p:grpSpPr bwMode="auto">
            <a:xfrm>
              <a:off x="1807" y="7558"/>
              <a:ext cx="3553" cy="145"/>
              <a:chOff x="9943" y="3717"/>
              <a:chExt cx="3553" cy="145"/>
            </a:xfrm>
          </p:grpSpPr>
          <p:sp>
            <p:nvSpPr>
              <p:cNvPr id="36907" name="Line 97"/>
              <p:cNvSpPr>
                <a:spLocks noChangeShapeType="1"/>
              </p:cNvSpPr>
              <p:nvPr/>
            </p:nvSpPr>
            <p:spPr bwMode="auto">
              <a:xfrm>
                <a:off x="10065" y="3788"/>
                <a:ext cx="3275" cy="0"/>
              </a:xfrm>
              <a:prstGeom prst="line">
                <a:avLst/>
              </a:prstGeom>
              <a:noFill/>
              <a:ln w="47625">
                <a:solidFill>
                  <a:srgbClr val="CC3300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eaLnBrk="0" hangingPunct="0">
                  <a:buFontTx/>
                  <a:buNone/>
                </a:pPr>
                <a:endParaRPr lang="zh-CN" altLang="en-US" b="1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6908" name="Oval 85"/>
              <p:cNvSpPr>
                <a:spLocks noChangeArrowheads="1"/>
              </p:cNvSpPr>
              <p:nvPr/>
            </p:nvSpPr>
            <p:spPr bwMode="auto">
              <a:xfrm>
                <a:off x="9943" y="3722"/>
                <a:ext cx="148" cy="140"/>
              </a:xfrm>
              <a:prstGeom prst="ellipse">
                <a:avLst/>
              </a:prstGeom>
              <a:solidFill>
                <a:srgbClr val="FFFFFF"/>
              </a:solidFill>
              <a:ln w="0">
                <a:solidFill>
                  <a:srgbClr val="C00000"/>
                </a:solidFill>
                <a:round/>
              </a:ln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/>
                <a:endParaRPr lang="zh-CN" altLang="en-US" b="1">
                  <a:solidFill>
                    <a:prstClr val="black"/>
                  </a:solidFill>
                  <a:latin typeface="Times New Roman" pitchFamily="18" charset="0"/>
                  <a:ea typeface="黑体" panose="02010609060101010101" pitchFamily="49" charset="-122"/>
                  <a:cs typeface="Times New Roman" pitchFamily="18" charset="0"/>
                </a:endParaRPr>
              </a:p>
            </p:txBody>
          </p:sp>
          <p:sp>
            <p:nvSpPr>
              <p:cNvPr id="36909" name="Oval 86"/>
              <p:cNvSpPr>
                <a:spLocks noChangeArrowheads="1"/>
              </p:cNvSpPr>
              <p:nvPr/>
            </p:nvSpPr>
            <p:spPr bwMode="auto">
              <a:xfrm>
                <a:off x="13348" y="3717"/>
                <a:ext cx="148" cy="140"/>
              </a:xfrm>
              <a:prstGeom prst="ellipse">
                <a:avLst/>
              </a:prstGeom>
              <a:solidFill>
                <a:srgbClr val="FFFFFF"/>
              </a:solidFill>
              <a:ln w="0">
                <a:solidFill>
                  <a:srgbClr val="C00000"/>
                </a:solidFill>
                <a:round/>
              </a:ln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/>
                <a:endParaRPr lang="zh-CN" altLang="en-US" b="1">
                  <a:solidFill>
                    <a:prstClr val="black"/>
                  </a:solidFill>
                  <a:latin typeface="Times New Roman" pitchFamily="18" charset="0"/>
                  <a:ea typeface="黑体" panose="02010609060101010101" pitchFamily="49" charset="-122"/>
                  <a:cs typeface="Times New Roman" pitchFamily="18" charset="0"/>
                </a:endParaRPr>
              </a:p>
            </p:txBody>
          </p:sp>
        </p:grpSp>
      </p:grpSp>
      <p:grpSp>
        <p:nvGrpSpPr>
          <p:cNvPr id="10" name="组合 9"/>
          <p:cNvGrpSpPr/>
          <p:nvPr/>
        </p:nvGrpSpPr>
        <p:grpSpPr bwMode="auto">
          <a:xfrm>
            <a:off x="969130" y="1712898"/>
            <a:ext cx="2405063" cy="414338"/>
            <a:chOff x="992" y="3641"/>
            <a:chExt cx="5054" cy="871"/>
          </a:xfrm>
        </p:grpSpPr>
        <p:grpSp>
          <p:nvGrpSpPr>
            <p:cNvPr id="36897" name="组合 2"/>
            <p:cNvGrpSpPr/>
            <p:nvPr/>
          </p:nvGrpSpPr>
          <p:grpSpPr bwMode="auto">
            <a:xfrm>
              <a:off x="992" y="3717"/>
              <a:ext cx="5054" cy="795"/>
              <a:chOff x="-25" y="5602"/>
              <a:chExt cx="5054" cy="795"/>
            </a:xfrm>
          </p:grpSpPr>
          <p:sp>
            <p:nvSpPr>
              <p:cNvPr id="36901" name="Line 9"/>
              <p:cNvSpPr>
                <a:spLocks noChangeShapeType="1"/>
              </p:cNvSpPr>
              <p:nvPr/>
            </p:nvSpPr>
            <p:spPr bwMode="auto">
              <a:xfrm>
                <a:off x="960" y="5602"/>
                <a:ext cx="3760" cy="2"/>
              </a:xfrm>
              <a:prstGeom prst="line">
                <a:avLst/>
              </a:prstGeom>
              <a:noFill/>
              <a:ln w="47625">
                <a:solidFill>
                  <a:srgbClr val="0000FF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eaLnBrk="0" hangingPunct="0">
                  <a:buFontTx/>
                  <a:buNone/>
                </a:pPr>
                <a:endParaRPr lang="zh-CN" altLang="en-US" b="1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6902" name="Rectangle 41"/>
              <p:cNvSpPr>
                <a:spLocks noChangeArrowheads="1"/>
              </p:cNvSpPr>
              <p:nvPr/>
            </p:nvSpPr>
            <p:spPr bwMode="auto">
              <a:xfrm>
                <a:off x="-25" y="5720"/>
                <a:ext cx="842" cy="6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/>
                <a:r>
                  <a:rPr lang="en-US" altLang="zh-CN" sz="2100" b="1" i="1">
                    <a:solidFill>
                      <a:prstClr val="black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C</a:t>
                </a:r>
              </a:p>
            </p:txBody>
          </p:sp>
          <p:sp>
            <p:nvSpPr>
              <p:cNvPr id="36903" name="Rectangle 43"/>
              <p:cNvSpPr>
                <a:spLocks noChangeArrowheads="1"/>
              </p:cNvSpPr>
              <p:nvPr/>
            </p:nvSpPr>
            <p:spPr bwMode="auto">
              <a:xfrm>
                <a:off x="4625" y="5650"/>
                <a:ext cx="404" cy="6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/>
                <a:r>
                  <a:rPr lang="en-US" altLang="zh-CN" sz="2100" b="1" i="1">
                    <a:solidFill>
                      <a:prstClr val="black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D</a:t>
                </a:r>
              </a:p>
            </p:txBody>
          </p:sp>
        </p:grpSp>
        <p:grpSp>
          <p:nvGrpSpPr>
            <p:cNvPr id="36898" name="Group 82"/>
            <p:cNvGrpSpPr/>
            <p:nvPr/>
          </p:nvGrpSpPr>
          <p:grpSpPr bwMode="auto">
            <a:xfrm>
              <a:off x="1882" y="3641"/>
              <a:ext cx="3977" cy="145"/>
              <a:chOff x="2558" y="2655"/>
              <a:chExt cx="1591" cy="58"/>
            </a:xfrm>
          </p:grpSpPr>
          <p:sp>
            <p:nvSpPr>
              <p:cNvPr id="36899" name="Oval 85"/>
              <p:cNvSpPr>
                <a:spLocks noChangeArrowheads="1"/>
              </p:cNvSpPr>
              <p:nvPr/>
            </p:nvSpPr>
            <p:spPr bwMode="auto">
              <a:xfrm>
                <a:off x="2558" y="2657"/>
                <a:ext cx="59" cy="56"/>
              </a:xfrm>
              <a:prstGeom prst="ellipse">
                <a:avLst/>
              </a:prstGeom>
              <a:solidFill>
                <a:srgbClr val="FFFFFF"/>
              </a:solidFill>
              <a:ln w="0">
                <a:solidFill>
                  <a:srgbClr val="0000FF"/>
                </a:solidFill>
                <a:round/>
              </a:ln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/>
                <a:endParaRPr lang="zh-CN" altLang="en-US" b="1">
                  <a:solidFill>
                    <a:prstClr val="black"/>
                  </a:solidFill>
                  <a:latin typeface="Times New Roman" pitchFamily="18" charset="0"/>
                  <a:ea typeface="黑体" panose="02010609060101010101" pitchFamily="49" charset="-122"/>
                  <a:cs typeface="Times New Roman" pitchFamily="18" charset="0"/>
                </a:endParaRPr>
              </a:p>
            </p:txBody>
          </p:sp>
          <p:sp>
            <p:nvSpPr>
              <p:cNvPr id="36900" name="Oval 86"/>
              <p:cNvSpPr>
                <a:spLocks noChangeArrowheads="1"/>
              </p:cNvSpPr>
              <p:nvPr/>
            </p:nvSpPr>
            <p:spPr bwMode="auto">
              <a:xfrm>
                <a:off x="4090" y="2655"/>
                <a:ext cx="59" cy="56"/>
              </a:xfrm>
              <a:prstGeom prst="ellipse">
                <a:avLst/>
              </a:prstGeom>
              <a:solidFill>
                <a:srgbClr val="FFFFFF"/>
              </a:solidFill>
              <a:ln w="0">
                <a:solidFill>
                  <a:srgbClr val="0000FF"/>
                </a:solidFill>
                <a:round/>
              </a:ln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/>
                <a:endParaRPr lang="zh-CN" altLang="en-US" b="1">
                  <a:solidFill>
                    <a:prstClr val="black"/>
                  </a:solidFill>
                  <a:latin typeface="Times New Roman" pitchFamily="18" charset="0"/>
                  <a:ea typeface="黑体" panose="02010609060101010101" pitchFamily="49" charset="-122"/>
                  <a:cs typeface="Times New Roman" pitchFamily="18" charset="0"/>
                </a:endParaRPr>
              </a:p>
            </p:txBody>
          </p:sp>
        </p:grpSp>
      </p:grpSp>
      <p:grpSp>
        <p:nvGrpSpPr>
          <p:cNvPr id="9" name="组合 8"/>
          <p:cNvGrpSpPr/>
          <p:nvPr/>
        </p:nvGrpSpPr>
        <p:grpSpPr bwMode="auto">
          <a:xfrm>
            <a:off x="1397638" y="1100123"/>
            <a:ext cx="1543050" cy="69850"/>
            <a:chOff x="1933" y="2078"/>
            <a:chExt cx="3241" cy="145"/>
          </a:xfrm>
        </p:grpSpPr>
        <p:sp>
          <p:nvSpPr>
            <p:cNvPr id="36894" name="Line 84"/>
            <p:cNvSpPr>
              <a:spLocks noChangeShapeType="1"/>
            </p:cNvSpPr>
            <p:nvPr/>
          </p:nvSpPr>
          <p:spPr bwMode="auto">
            <a:xfrm>
              <a:off x="2013" y="2131"/>
              <a:ext cx="3125" cy="3"/>
            </a:xfrm>
            <a:prstGeom prst="line">
              <a:avLst/>
            </a:prstGeom>
            <a:noFill/>
            <a:ln w="47625">
              <a:solidFill>
                <a:srgbClr val="CC33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hangingPunct="0">
                <a:buFontTx/>
                <a:buNone/>
              </a:pPr>
              <a:endParaRPr lang="zh-CN" altLang="en-US" b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6895" name="Oval 85"/>
            <p:cNvSpPr>
              <a:spLocks noChangeArrowheads="1"/>
            </p:cNvSpPr>
            <p:nvPr/>
          </p:nvSpPr>
          <p:spPr bwMode="auto">
            <a:xfrm>
              <a:off x="1933" y="2083"/>
              <a:ext cx="148" cy="140"/>
            </a:xfrm>
            <a:prstGeom prst="ellipse">
              <a:avLst/>
            </a:prstGeom>
            <a:solidFill>
              <a:srgbClr val="FFFFFF"/>
            </a:solidFill>
            <a:ln w="0">
              <a:solidFill>
                <a:srgbClr val="CC3300"/>
              </a:solidFill>
              <a:round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endParaRPr lang="zh-CN" altLang="en-US" b="1">
                <a:solidFill>
                  <a:prstClr val="black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endParaRPr>
            </a:p>
          </p:txBody>
        </p:sp>
        <p:sp>
          <p:nvSpPr>
            <p:cNvPr id="36896" name="Oval 86"/>
            <p:cNvSpPr>
              <a:spLocks noChangeArrowheads="1"/>
            </p:cNvSpPr>
            <p:nvPr/>
          </p:nvSpPr>
          <p:spPr bwMode="auto">
            <a:xfrm>
              <a:off x="5026" y="2078"/>
              <a:ext cx="148" cy="140"/>
            </a:xfrm>
            <a:prstGeom prst="ellipse">
              <a:avLst/>
            </a:prstGeom>
            <a:solidFill>
              <a:srgbClr val="FFFFFF"/>
            </a:solidFill>
            <a:ln w="0">
              <a:solidFill>
                <a:srgbClr val="C00000"/>
              </a:solidFill>
              <a:round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endParaRPr lang="zh-CN" altLang="en-US" b="1">
                <a:solidFill>
                  <a:prstClr val="black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endParaRPr>
            </a:p>
          </p:txBody>
        </p:sp>
      </p:grpSp>
      <p:grpSp>
        <p:nvGrpSpPr>
          <p:cNvPr id="11" name="Group 82"/>
          <p:cNvGrpSpPr/>
          <p:nvPr/>
        </p:nvGrpSpPr>
        <p:grpSpPr bwMode="auto">
          <a:xfrm>
            <a:off x="1345250" y="2420923"/>
            <a:ext cx="1543050" cy="68263"/>
            <a:chOff x="2558" y="2640"/>
            <a:chExt cx="1296" cy="58"/>
          </a:xfrm>
        </p:grpSpPr>
        <p:sp>
          <p:nvSpPr>
            <p:cNvPr id="36891" name="Line 84"/>
            <p:cNvSpPr>
              <a:spLocks noChangeShapeType="1"/>
            </p:cNvSpPr>
            <p:nvPr/>
          </p:nvSpPr>
          <p:spPr bwMode="auto">
            <a:xfrm>
              <a:off x="2590" y="2661"/>
              <a:ext cx="1250" cy="1"/>
            </a:xfrm>
            <a:prstGeom prst="line">
              <a:avLst/>
            </a:prstGeom>
            <a:noFill/>
            <a:ln w="47625">
              <a:solidFill>
                <a:srgbClr val="CC33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hangingPunct="0">
                <a:buFontTx/>
                <a:buNone/>
              </a:pPr>
              <a:endParaRPr lang="zh-CN" altLang="en-US" b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6892" name="Oval 85"/>
            <p:cNvSpPr>
              <a:spLocks noChangeArrowheads="1"/>
            </p:cNvSpPr>
            <p:nvPr/>
          </p:nvSpPr>
          <p:spPr bwMode="auto">
            <a:xfrm>
              <a:off x="2558" y="2642"/>
              <a:ext cx="59" cy="56"/>
            </a:xfrm>
            <a:prstGeom prst="ellipse">
              <a:avLst/>
            </a:prstGeom>
            <a:solidFill>
              <a:srgbClr val="FFFFFF"/>
            </a:solidFill>
            <a:ln w="0">
              <a:solidFill>
                <a:srgbClr val="C00000"/>
              </a:solidFill>
              <a:round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endParaRPr lang="zh-CN" altLang="en-US" b="1">
                <a:solidFill>
                  <a:prstClr val="black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endParaRPr>
            </a:p>
          </p:txBody>
        </p:sp>
        <p:sp>
          <p:nvSpPr>
            <p:cNvPr id="36893" name="Oval 86"/>
            <p:cNvSpPr>
              <a:spLocks noChangeArrowheads="1"/>
            </p:cNvSpPr>
            <p:nvPr/>
          </p:nvSpPr>
          <p:spPr bwMode="auto">
            <a:xfrm>
              <a:off x="3795" y="2640"/>
              <a:ext cx="59" cy="56"/>
            </a:xfrm>
            <a:prstGeom prst="ellipse">
              <a:avLst/>
            </a:prstGeom>
            <a:solidFill>
              <a:srgbClr val="FFFFFF"/>
            </a:solidFill>
            <a:ln w="0">
              <a:solidFill>
                <a:srgbClr val="C00000"/>
              </a:solidFill>
              <a:round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endParaRPr lang="zh-CN" altLang="en-US" b="1">
                <a:solidFill>
                  <a:prstClr val="black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endParaRPr>
            </a:p>
          </p:txBody>
        </p:sp>
      </p:grpSp>
      <p:grpSp>
        <p:nvGrpSpPr>
          <p:cNvPr id="17" name="组合 16"/>
          <p:cNvGrpSpPr/>
          <p:nvPr/>
        </p:nvGrpSpPr>
        <p:grpSpPr bwMode="auto">
          <a:xfrm>
            <a:off x="1288100" y="3171811"/>
            <a:ext cx="1671638" cy="322262"/>
            <a:chOff x="1512" y="5307"/>
            <a:chExt cx="3514" cy="679"/>
          </a:xfrm>
        </p:grpSpPr>
        <p:sp>
          <p:nvSpPr>
            <p:cNvPr id="36889" name="Rectangle 87"/>
            <p:cNvSpPr>
              <a:spLocks noChangeArrowheads="1"/>
            </p:cNvSpPr>
            <p:nvPr/>
          </p:nvSpPr>
          <p:spPr bwMode="auto">
            <a:xfrm>
              <a:off x="1512" y="5309"/>
              <a:ext cx="883" cy="6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lang="en-US" altLang="zh-CN" sz="2100" b="1">
                  <a:solidFill>
                    <a:prstClr val="black"/>
                  </a:solidFill>
                  <a:latin typeface="Times New Roman" pitchFamily="18" charset="0"/>
                  <a:ea typeface="黑体" panose="02010609060101010101" pitchFamily="49" charset="-122"/>
                  <a:cs typeface="Times New Roman" pitchFamily="18" charset="0"/>
                </a:rPr>
                <a:t>(</a:t>
              </a:r>
              <a:r>
                <a:rPr lang="en-US" altLang="zh-CN" sz="2100" b="1" i="1">
                  <a:solidFill>
                    <a:prstClr val="black"/>
                  </a:solidFill>
                  <a:latin typeface="Times New Roman" pitchFamily="18" charset="0"/>
                  <a:ea typeface="黑体" panose="02010609060101010101" pitchFamily="49" charset="-122"/>
                  <a:cs typeface="Times New Roman" pitchFamily="18" charset="0"/>
                </a:rPr>
                <a:t>A</a:t>
              </a:r>
              <a:r>
                <a:rPr lang="en-US" altLang="zh-CN" sz="2100" b="1">
                  <a:solidFill>
                    <a:prstClr val="black"/>
                  </a:solidFill>
                  <a:latin typeface="Times New Roman" pitchFamily="18" charset="0"/>
                  <a:ea typeface="黑体" panose="02010609060101010101" pitchFamily="49" charset="-122"/>
                  <a:cs typeface="Times New Roman" pitchFamily="18" charset="0"/>
                </a:rPr>
                <a:t>)</a:t>
              </a:r>
            </a:p>
          </p:txBody>
        </p:sp>
        <p:sp>
          <p:nvSpPr>
            <p:cNvPr id="36890" name="Rectangle 88"/>
            <p:cNvSpPr>
              <a:spLocks noChangeArrowheads="1"/>
            </p:cNvSpPr>
            <p:nvPr/>
          </p:nvSpPr>
          <p:spPr bwMode="auto">
            <a:xfrm>
              <a:off x="4316" y="5307"/>
              <a:ext cx="710" cy="6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lang="en-US" altLang="zh-CN" sz="2100" b="1">
                  <a:solidFill>
                    <a:prstClr val="black"/>
                  </a:solidFill>
                  <a:latin typeface="Times New Roman" pitchFamily="18" charset="0"/>
                  <a:ea typeface="黑体" panose="02010609060101010101" pitchFamily="49" charset="-122"/>
                  <a:cs typeface="Times New Roman" pitchFamily="18" charset="0"/>
                </a:rPr>
                <a:t>(</a:t>
              </a:r>
              <a:r>
                <a:rPr lang="en-US" altLang="zh-CN" sz="2100" b="1" i="1">
                  <a:solidFill>
                    <a:prstClr val="black"/>
                  </a:solidFill>
                  <a:latin typeface="Times New Roman" pitchFamily="18" charset="0"/>
                  <a:ea typeface="黑体" panose="02010609060101010101" pitchFamily="49" charset="-122"/>
                  <a:cs typeface="Times New Roman" pitchFamily="18" charset="0"/>
                </a:rPr>
                <a:t>B</a:t>
              </a:r>
              <a:r>
                <a:rPr lang="en-US" altLang="zh-CN" sz="2100" b="1">
                  <a:solidFill>
                    <a:prstClr val="black"/>
                  </a:solidFill>
                  <a:latin typeface="Times New Roman" pitchFamily="18" charset="0"/>
                  <a:ea typeface="黑体" panose="02010609060101010101" pitchFamily="49" charset="-122"/>
                  <a:cs typeface="Times New Roman" pitchFamily="18" charset="0"/>
                </a:rPr>
                <a:t>)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9.87654E-7 L -0.00104 0.12037 " pathEditMode="relative" rAng="0" ptsTypes="AA">
                                      <p:cBhvr>
                                        <p:cTn id="1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2" y="601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3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33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3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4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5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"/>
                            </p:stCondLst>
                            <p:childTnLst>
                              <p:par>
                                <p:cTn id="4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-4.93827E-7 L 0.00105 0.13179 " pathEditMode="relative" rAng="0" ptsTypes="AA">
                                      <p:cBhvr>
                                        <p:cTn id="5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" y="657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000"/>
                            </p:stCondLst>
                            <p:childTnLst>
                              <p:par>
                                <p:cTn id="54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33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33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2500"/>
                            </p:stCondLst>
                            <p:childTnLst>
                              <p:par>
                                <p:cTn id="6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00"/>
                            </p:stCondLst>
                            <p:childTnLst>
                              <p:par>
                                <p:cTn id="7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2.71605E-6 L -0.00104 0.11204 " pathEditMode="relative" rAng="0" ptsTypes="AA">
                                      <p:cBhvr>
                                        <p:cTn id="80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2" y="558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2000"/>
                            </p:stCondLst>
                            <p:childTnLst>
                              <p:par>
                                <p:cTn id="82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33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33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2500"/>
                            </p:stCondLst>
                            <p:childTnLst>
                              <p:par>
                                <p:cTn id="9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3" grpId="0" animBg="1"/>
      <p:bldP spid="3" grpId="0"/>
      <p:bldP spid="4" grpId="0" animBg="1"/>
      <p:bldP spid="4" grpId="1" animBg="1"/>
      <p:bldP spid="13349" grpId="0" animBg="1"/>
      <p:bldP spid="13350" grpId="0" animBg="1"/>
      <p:bldP spid="13351" grpId="0"/>
      <p:bldP spid="1335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30" name="Rectangle 18"/>
          <p:cNvSpPr>
            <a:spLocks noChangeArrowheads="1"/>
          </p:cNvSpPr>
          <p:nvPr/>
        </p:nvSpPr>
        <p:spPr bwMode="auto">
          <a:xfrm>
            <a:off x="946857" y="851353"/>
            <a:ext cx="7915275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indent="2667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indent="0">
              <a:lnSpc>
                <a:spcPct val="120000"/>
              </a:lnSpc>
              <a:defRPr/>
            </a:pPr>
            <a:r>
              <a:rPr lang="zh-CN" altLang="en-US" sz="2400" b="1" dirty="0" smtClean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为了</a:t>
            </a:r>
            <a:r>
              <a:rPr lang="zh-CN" altLang="en-US" sz="2400" b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比较线段</a:t>
            </a:r>
            <a:r>
              <a:rPr lang="en-US" altLang="zh-CN" sz="2400" b="1" i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AB</a:t>
            </a:r>
            <a:r>
              <a:rPr lang="zh-CN" altLang="en-US" sz="2400" b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与</a:t>
            </a:r>
            <a:r>
              <a:rPr lang="en-US" altLang="zh-CN" sz="2400" b="1" i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CD</a:t>
            </a:r>
            <a:r>
              <a:rPr lang="zh-CN" altLang="en-US" sz="2400" b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的大小，小明将点</a:t>
            </a:r>
            <a:r>
              <a:rPr lang="en-US" altLang="zh-CN" sz="2400" b="1" i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A</a:t>
            </a:r>
            <a:r>
              <a:rPr lang="zh-CN" altLang="en-US" sz="2400" b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与点</a:t>
            </a:r>
            <a:r>
              <a:rPr lang="en-US" altLang="zh-CN" sz="2400" b="1" i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C</a:t>
            </a:r>
            <a:r>
              <a:rPr lang="zh-CN" altLang="en-US" sz="2400" b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重合使两条线段在一条直线上，结果点</a:t>
            </a:r>
            <a:r>
              <a:rPr lang="en-US" altLang="zh-CN" sz="2400" b="1" i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B</a:t>
            </a:r>
            <a:r>
              <a:rPr lang="zh-CN" altLang="en-US" sz="2400" b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在</a:t>
            </a:r>
            <a:r>
              <a:rPr lang="en-US" altLang="zh-CN" sz="2400" b="1" i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CD</a:t>
            </a:r>
            <a:r>
              <a:rPr lang="zh-CN" altLang="en-US" sz="2400" b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的延长线上，则                                                                                   </a:t>
            </a:r>
            <a:r>
              <a:rPr lang="en-US" altLang="zh-CN" sz="2400" b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(</a:t>
            </a:r>
            <a:r>
              <a:rPr lang="zh-CN" altLang="en-US" sz="2400" b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　　</a:t>
            </a:r>
            <a:r>
              <a:rPr lang="en-US" altLang="zh-CN" sz="2400" b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)</a:t>
            </a:r>
          </a:p>
          <a:p>
            <a:pPr>
              <a:lnSpc>
                <a:spcPct val="120000"/>
              </a:lnSpc>
              <a:defRPr/>
            </a:pPr>
            <a:r>
              <a:rPr lang="en-US" altLang="zh-CN" sz="2400" b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A</a:t>
            </a:r>
            <a:r>
              <a:rPr lang="zh-CN" altLang="en-US" sz="2400" b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．</a:t>
            </a:r>
            <a:r>
              <a:rPr lang="en-US" altLang="zh-CN" sz="2400" b="1" i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AB</a:t>
            </a:r>
            <a:r>
              <a:rPr lang="zh-CN" altLang="en-US" sz="2400" b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＜</a:t>
            </a:r>
            <a:r>
              <a:rPr lang="en-US" altLang="zh-CN" sz="2400" b="1" i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CD</a:t>
            </a:r>
            <a:r>
              <a:rPr lang="zh-CN" altLang="en-US" sz="2400" b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　　　　　　 </a:t>
            </a:r>
            <a:r>
              <a:rPr lang="en-US" altLang="zh-CN" sz="2400" b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B</a:t>
            </a:r>
            <a:r>
              <a:rPr lang="zh-CN" altLang="en-US" sz="2400" b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．</a:t>
            </a:r>
            <a:r>
              <a:rPr lang="en-US" altLang="zh-CN" sz="2400" b="1" i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AB</a:t>
            </a:r>
            <a:r>
              <a:rPr lang="zh-CN" altLang="en-US" sz="2400" b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＞</a:t>
            </a:r>
            <a:r>
              <a:rPr lang="en-US" altLang="zh-CN" sz="2400" b="1" i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CD</a:t>
            </a:r>
          </a:p>
          <a:p>
            <a:pPr>
              <a:lnSpc>
                <a:spcPct val="120000"/>
              </a:lnSpc>
              <a:defRPr/>
            </a:pPr>
            <a:r>
              <a:rPr lang="en-US" altLang="zh-CN" sz="2400" b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C</a:t>
            </a:r>
            <a:r>
              <a:rPr lang="zh-CN" altLang="en-US" sz="2400" b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．</a:t>
            </a:r>
            <a:r>
              <a:rPr lang="en-US" altLang="zh-CN" sz="2400" b="1" i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AB</a:t>
            </a:r>
            <a:r>
              <a:rPr lang="zh-CN" altLang="en-US" sz="2400" b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＝</a:t>
            </a:r>
            <a:r>
              <a:rPr lang="en-US" altLang="zh-CN" sz="2400" b="1" i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CD</a:t>
            </a:r>
            <a:r>
              <a:rPr lang="en-US" altLang="zh-CN" sz="2400" b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                         D</a:t>
            </a:r>
            <a:r>
              <a:rPr lang="zh-CN" altLang="en-US" sz="2400" b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．以上都不对</a:t>
            </a:r>
          </a:p>
        </p:txBody>
      </p:sp>
      <p:sp>
        <p:nvSpPr>
          <p:cNvPr id="115732" name="Rectangle 20"/>
          <p:cNvSpPr>
            <a:spLocks noChangeArrowheads="1"/>
          </p:cNvSpPr>
          <p:nvPr/>
        </p:nvSpPr>
        <p:spPr bwMode="auto">
          <a:xfrm>
            <a:off x="946858" y="3142940"/>
            <a:ext cx="7826544" cy="904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indent="2667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indent="0">
              <a:lnSpc>
                <a:spcPct val="120000"/>
              </a:lnSpc>
              <a:defRPr/>
            </a:pPr>
            <a:r>
              <a:rPr lang="zh-CN" altLang="en-US" sz="2400" b="1" dirty="0" smtClean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如</a:t>
            </a:r>
            <a:r>
              <a:rPr lang="zh-CN" altLang="en-US" sz="2400" b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图所示，</a:t>
            </a:r>
            <a:r>
              <a:rPr lang="en-US" altLang="zh-CN" sz="2400" b="1" i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AB</a:t>
            </a:r>
            <a:r>
              <a:rPr lang="zh-CN" altLang="en-US" sz="2400" b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＝</a:t>
            </a:r>
            <a:r>
              <a:rPr lang="en-US" altLang="zh-CN" sz="2400" b="1" i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CD</a:t>
            </a:r>
            <a:r>
              <a:rPr lang="zh-CN" altLang="en-US" sz="2400" b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，则</a:t>
            </a:r>
            <a:r>
              <a:rPr lang="en-US" altLang="zh-CN" sz="2400" b="1" i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AC</a:t>
            </a:r>
            <a:r>
              <a:rPr lang="zh-CN" altLang="en-US" sz="2400" b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与</a:t>
            </a:r>
            <a:r>
              <a:rPr lang="en-US" altLang="zh-CN" sz="2400" b="1" i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BD</a:t>
            </a:r>
            <a:r>
              <a:rPr lang="zh-CN" altLang="en-US" sz="2400" b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的大小</a:t>
            </a:r>
            <a:r>
              <a:rPr lang="zh-CN" altLang="en-US" sz="2400" b="1" dirty="0" smtClean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关系是 </a:t>
            </a:r>
            <a:r>
              <a:rPr lang="en-US" altLang="zh-CN" sz="2400" b="1" dirty="0" smtClean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(</a:t>
            </a:r>
            <a:r>
              <a:rPr lang="zh-CN" altLang="en-US" sz="2400" b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　　</a:t>
            </a:r>
            <a:r>
              <a:rPr lang="en-US" altLang="zh-CN" sz="2400" b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)</a:t>
            </a:r>
          </a:p>
          <a:p>
            <a:pPr eaLnBrk="0" hangingPunct="0">
              <a:lnSpc>
                <a:spcPct val="120000"/>
              </a:lnSpc>
              <a:defRPr/>
            </a:pPr>
            <a:endParaRPr lang="en-US" altLang="zh-CN" sz="20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5731" name="Picture 19" descr="C:\Documents and Settings\Administrator\桌面\七上人教数学PPT\四清七数人教教用word\Z06.TIF"/>
          <p:cNvPicPr>
            <a:picLocks noChangeAspect="1" noChangeArrowheads="1"/>
          </p:cNvPicPr>
          <p:nvPr/>
        </p:nvPicPr>
        <p:blipFill>
          <a:blip r:embed="rId2" r:link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1215" y="3909720"/>
            <a:ext cx="3031680" cy="37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5733" name="Rectangle 21"/>
          <p:cNvSpPr>
            <a:spLocks noChangeArrowheads="1"/>
          </p:cNvSpPr>
          <p:nvPr/>
        </p:nvSpPr>
        <p:spPr bwMode="auto">
          <a:xfrm>
            <a:off x="816682" y="4385970"/>
            <a:ext cx="7602537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indent="2667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r>
              <a:rPr lang="en-US" altLang="zh-CN" sz="2400" b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A. </a:t>
            </a:r>
            <a:r>
              <a:rPr lang="en-US" altLang="zh-CN" sz="2400" b="1" i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AC</a:t>
            </a:r>
            <a:r>
              <a:rPr lang="zh-CN" altLang="en-US" sz="2400" b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＞</a:t>
            </a:r>
            <a:r>
              <a:rPr lang="en-US" altLang="zh-CN" sz="2400" b="1" i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BD</a:t>
            </a:r>
            <a:r>
              <a:rPr lang="en-US" altLang="zh-CN" sz="2400" b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   B. </a:t>
            </a:r>
            <a:r>
              <a:rPr lang="en-US" altLang="zh-CN" sz="2400" b="1" i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AC</a:t>
            </a:r>
            <a:r>
              <a:rPr lang="zh-CN" altLang="en-US" sz="2400" b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＜</a:t>
            </a:r>
            <a:r>
              <a:rPr lang="en-US" altLang="zh-CN" sz="2400" b="1" i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BD</a:t>
            </a:r>
            <a:r>
              <a:rPr lang="en-US" altLang="zh-CN" sz="2400" b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    C. </a:t>
            </a:r>
            <a:r>
              <a:rPr lang="en-US" altLang="zh-CN" sz="2400" b="1" i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AC</a:t>
            </a:r>
            <a:r>
              <a:rPr lang="zh-CN" altLang="en-US" sz="2400" b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＝</a:t>
            </a:r>
            <a:r>
              <a:rPr lang="en-US" altLang="zh-CN" sz="2400" b="1" i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BD</a:t>
            </a:r>
            <a:r>
              <a:rPr lang="en-US" altLang="zh-CN" sz="2400" b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    D. </a:t>
            </a:r>
            <a:r>
              <a:rPr lang="zh-CN" altLang="en-US" sz="2400" b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无法确定</a:t>
            </a:r>
          </a:p>
        </p:txBody>
      </p:sp>
      <p:sp>
        <p:nvSpPr>
          <p:cNvPr id="115734" name="Rectangle 22"/>
          <p:cNvSpPr>
            <a:spLocks noChangeArrowheads="1"/>
          </p:cNvSpPr>
          <p:nvPr/>
        </p:nvSpPr>
        <p:spPr bwMode="auto">
          <a:xfrm>
            <a:off x="1284569" y="1774682"/>
            <a:ext cx="38985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</a:t>
            </a:r>
          </a:p>
        </p:txBody>
      </p:sp>
      <p:sp>
        <p:nvSpPr>
          <p:cNvPr id="115736" name="Rectangle 24"/>
          <p:cNvSpPr>
            <a:spLocks noChangeArrowheads="1"/>
          </p:cNvSpPr>
          <p:nvPr/>
        </p:nvSpPr>
        <p:spPr bwMode="auto">
          <a:xfrm>
            <a:off x="7549265" y="3215238"/>
            <a:ext cx="36671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</a:t>
            </a: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866" y="915695"/>
            <a:ext cx="560387" cy="573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159" y="3159677"/>
            <a:ext cx="560387" cy="573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57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57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57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57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5734" grpId="0"/>
      <p:bldP spid="11573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任意多边形 1"/>
          <p:cNvSpPr>
            <a:spLocks noChangeArrowheads="1"/>
          </p:cNvSpPr>
          <p:nvPr/>
        </p:nvSpPr>
        <p:spPr bwMode="auto">
          <a:xfrm>
            <a:off x="2903538" y="3225800"/>
            <a:ext cx="3754437" cy="814388"/>
          </a:xfrm>
          <a:custGeom>
            <a:avLst/>
            <a:gdLst>
              <a:gd name="T0" fmla="*/ 0 w 4025900"/>
              <a:gd name="T1" fmla="*/ 193128 h 1085997"/>
              <a:gd name="T2" fmla="*/ 92311 w 4025900"/>
              <a:gd name="T3" fmla="*/ 149200 h 1085997"/>
              <a:gd name="T4" fmla="*/ 552617 w 4025900"/>
              <a:gd name="T5" fmla="*/ 90705 h 1085997"/>
              <a:gd name="T6" fmla="*/ 715103 w 4025900"/>
              <a:gd name="T7" fmla="*/ 39437 h 1085997"/>
              <a:gd name="T8" fmla="*/ 855868 w 4025900"/>
              <a:gd name="T9" fmla="*/ 15948 h 1085997"/>
              <a:gd name="T10" fmla="*/ 1115678 w 4025900"/>
              <a:gd name="T11" fmla="*/ 13013 h 1085997"/>
              <a:gd name="T12" fmla="*/ 1522101 w 4025900"/>
              <a:gd name="T13" fmla="*/ 1381 h 1085997"/>
              <a:gd name="T14" fmla="*/ 1722179 w 4025900"/>
              <a:gd name="T15" fmla="*/ 42373 h 1085997"/>
              <a:gd name="T16" fmla="*/ 2144892 w 4025900"/>
              <a:gd name="T17" fmla="*/ 48245 h 1085997"/>
              <a:gd name="T18" fmla="*/ 2648221 w 4025900"/>
              <a:gd name="T19" fmla="*/ 171221 h 1085997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4025900" h="1085997">
                <a:moveTo>
                  <a:pt x="0" y="1085997"/>
                </a:moveTo>
                <a:cubicBezTo>
                  <a:pt x="13970" y="1043452"/>
                  <a:pt x="-27940" y="953917"/>
                  <a:pt x="140335" y="838982"/>
                </a:cubicBezTo>
                <a:cubicBezTo>
                  <a:pt x="308610" y="724047"/>
                  <a:pt x="650875" y="633242"/>
                  <a:pt x="840105" y="510052"/>
                </a:cubicBezTo>
                <a:cubicBezTo>
                  <a:pt x="1029335" y="386862"/>
                  <a:pt x="995045" y="305582"/>
                  <a:pt x="1087120" y="221762"/>
                </a:cubicBezTo>
                <a:cubicBezTo>
                  <a:pt x="1179195" y="137942"/>
                  <a:pt x="1179195" y="119527"/>
                  <a:pt x="1301115" y="89682"/>
                </a:cubicBezTo>
                <a:cubicBezTo>
                  <a:pt x="1423035" y="59837"/>
                  <a:pt x="1493520" y="89682"/>
                  <a:pt x="1696085" y="73172"/>
                </a:cubicBezTo>
                <a:cubicBezTo>
                  <a:pt x="1898650" y="56662"/>
                  <a:pt x="2129790" y="-25252"/>
                  <a:pt x="2313940" y="7767"/>
                </a:cubicBezTo>
                <a:cubicBezTo>
                  <a:pt x="2498090" y="40787"/>
                  <a:pt x="2428875" y="185567"/>
                  <a:pt x="2618105" y="238272"/>
                </a:cubicBezTo>
                <a:cubicBezTo>
                  <a:pt x="2807335" y="290977"/>
                  <a:pt x="2979420" y="126512"/>
                  <a:pt x="3260725" y="271292"/>
                </a:cubicBezTo>
                <a:cubicBezTo>
                  <a:pt x="3542030" y="416072"/>
                  <a:pt x="3885565" y="825012"/>
                  <a:pt x="4025900" y="962807"/>
                </a:cubicBezTo>
              </a:path>
            </a:pathLst>
          </a:custGeom>
          <a:noFill/>
          <a:ln w="28575">
            <a:solidFill>
              <a:srgbClr val="3366FF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0" hangingPunct="0">
              <a:buFontTx/>
              <a:buNone/>
            </a:pPr>
            <a:endParaRPr lang="zh-CN" altLang="en-US">
              <a:solidFill>
                <a:prstClr val="black"/>
              </a:solidFill>
              <a:latin typeface="Times New Roman" panose="02020603050405020304"/>
            </a:endParaRPr>
          </a:p>
        </p:txBody>
      </p:sp>
      <p:sp>
        <p:nvSpPr>
          <p:cNvPr id="57347" name="任意多边形 2"/>
          <p:cNvSpPr>
            <a:spLocks noChangeArrowheads="1"/>
          </p:cNvSpPr>
          <p:nvPr/>
        </p:nvSpPr>
        <p:spPr bwMode="auto">
          <a:xfrm>
            <a:off x="2903538" y="3557588"/>
            <a:ext cx="3738562" cy="465137"/>
          </a:xfrm>
          <a:custGeom>
            <a:avLst/>
            <a:gdLst>
              <a:gd name="T0" fmla="*/ 0 w 3951605"/>
              <a:gd name="T1" fmla="*/ 111954 h 618427"/>
              <a:gd name="T2" fmla="*/ 1782756 w 3951605"/>
              <a:gd name="T3" fmla="*/ 219 h 618427"/>
              <a:gd name="T4" fmla="*/ 2833740 w 3951605"/>
              <a:gd name="T5" fmla="*/ 88159 h 618427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3951605" h="618427">
                <a:moveTo>
                  <a:pt x="0" y="618427"/>
                </a:moveTo>
                <a:cubicBezTo>
                  <a:pt x="467995" y="485077"/>
                  <a:pt x="1695450" y="27242"/>
                  <a:pt x="2486025" y="1207"/>
                </a:cubicBezTo>
                <a:cubicBezTo>
                  <a:pt x="3276600" y="-24827"/>
                  <a:pt x="3708400" y="377762"/>
                  <a:pt x="3951605" y="486982"/>
                </a:cubicBezTo>
              </a:path>
            </a:pathLst>
          </a:custGeom>
          <a:noFill/>
          <a:ln w="28575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0" hangingPunct="0">
              <a:buFontTx/>
              <a:buNone/>
            </a:pPr>
            <a:endParaRPr lang="zh-CN" altLang="en-US">
              <a:solidFill>
                <a:prstClr val="black"/>
              </a:solidFill>
              <a:latin typeface="Times New Roman" panose="02020603050405020304"/>
            </a:endParaRPr>
          </a:p>
        </p:txBody>
      </p:sp>
      <p:sp>
        <p:nvSpPr>
          <p:cNvPr id="61454" name="Line 14"/>
          <p:cNvSpPr>
            <a:spLocks noChangeShapeType="1"/>
          </p:cNvSpPr>
          <p:nvPr/>
        </p:nvSpPr>
        <p:spPr bwMode="auto">
          <a:xfrm flipV="1">
            <a:off x="2943225" y="3921125"/>
            <a:ext cx="3698875" cy="1143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eaLnBrk="0" hangingPunct="0">
              <a:buFontTx/>
              <a:buNone/>
            </a:pPr>
            <a:endParaRPr lang="zh-CN" altLang="en-US">
              <a:solidFill>
                <a:prstClr val="black"/>
              </a:solidFill>
              <a:latin typeface="Times New Roman" panose="02020603050405020304"/>
            </a:endParaRPr>
          </a:p>
        </p:txBody>
      </p:sp>
      <p:grpSp>
        <p:nvGrpSpPr>
          <p:cNvPr id="57349" name="组合 7"/>
          <p:cNvGrpSpPr/>
          <p:nvPr/>
        </p:nvGrpSpPr>
        <p:grpSpPr bwMode="auto">
          <a:xfrm>
            <a:off x="2943225" y="3935413"/>
            <a:ext cx="3698875" cy="428625"/>
            <a:chOff x="4055" y="7217"/>
            <a:chExt cx="6321" cy="902"/>
          </a:xfrm>
        </p:grpSpPr>
        <p:cxnSp>
          <p:nvCxnSpPr>
            <p:cNvPr id="57366" name="直接连接符 5"/>
            <p:cNvCxnSpPr>
              <a:cxnSpLocks noChangeShapeType="1"/>
            </p:cNvCxnSpPr>
            <p:nvPr/>
          </p:nvCxnSpPr>
          <p:spPr bwMode="auto">
            <a:xfrm flipH="1">
              <a:off x="6748" y="7217"/>
              <a:ext cx="3629" cy="903"/>
            </a:xfrm>
            <a:prstGeom prst="line">
              <a:avLst/>
            </a:prstGeom>
            <a:noFill/>
            <a:ln w="28575">
              <a:solidFill>
                <a:srgbClr val="FF99FF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7367" name="直接连接符 3"/>
            <p:cNvCxnSpPr>
              <a:cxnSpLocks noChangeShapeType="1"/>
            </p:cNvCxnSpPr>
            <p:nvPr/>
          </p:nvCxnSpPr>
          <p:spPr bwMode="auto">
            <a:xfrm>
              <a:off x="4055" y="7439"/>
              <a:ext cx="2693" cy="681"/>
            </a:xfrm>
            <a:prstGeom prst="line">
              <a:avLst/>
            </a:prstGeom>
            <a:noFill/>
            <a:ln w="28575">
              <a:solidFill>
                <a:srgbClr val="FF99FF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57350" name="任意多边形 6"/>
          <p:cNvSpPr>
            <a:spLocks noChangeArrowheads="1"/>
          </p:cNvSpPr>
          <p:nvPr/>
        </p:nvSpPr>
        <p:spPr bwMode="auto">
          <a:xfrm>
            <a:off x="2879725" y="3929063"/>
            <a:ext cx="3762375" cy="698500"/>
          </a:xfrm>
          <a:custGeom>
            <a:avLst/>
            <a:gdLst>
              <a:gd name="T0" fmla="*/ 0 w 3976370"/>
              <a:gd name="T1" fmla="*/ 25110 h 929806"/>
              <a:gd name="T2" fmla="*/ 153553 w 3976370"/>
              <a:gd name="T3" fmla="*/ 53301 h 929806"/>
              <a:gd name="T4" fmla="*/ 177245 w 3976370"/>
              <a:gd name="T5" fmla="*/ 79895 h 929806"/>
              <a:gd name="T6" fmla="*/ 236480 w 3976370"/>
              <a:gd name="T7" fmla="*/ 105004 h 929806"/>
              <a:gd name="T8" fmla="*/ 442886 w 3976370"/>
              <a:gd name="T9" fmla="*/ 125777 h 929806"/>
              <a:gd name="T10" fmla="*/ 738599 w 3976370"/>
              <a:gd name="T11" fmla="*/ 118357 h 929806"/>
              <a:gd name="T12" fmla="*/ 874380 w 3976370"/>
              <a:gd name="T13" fmla="*/ 122809 h 929806"/>
              <a:gd name="T14" fmla="*/ 986469 w 3976370"/>
              <a:gd name="T15" fmla="*/ 140500 h 929806"/>
              <a:gd name="T16" fmla="*/ 1819386 w 3976370"/>
              <a:gd name="T17" fmla="*/ 165724 h 929806"/>
              <a:gd name="T18" fmla="*/ 2374815 w 3976370"/>
              <a:gd name="T19" fmla="*/ 103521 h 929806"/>
              <a:gd name="T20" fmla="*/ 2534291 w 3976370"/>
              <a:gd name="T21" fmla="*/ 97699 h 929806"/>
              <a:gd name="T22" fmla="*/ 2735230 w 3976370"/>
              <a:gd name="T23" fmla="*/ 90281 h 929806"/>
              <a:gd name="T24" fmla="*/ 2853241 w 3976370"/>
              <a:gd name="T25" fmla="*/ 0 h 92980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3976370" h="929806">
                <a:moveTo>
                  <a:pt x="0" y="139700"/>
                </a:moveTo>
                <a:cubicBezTo>
                  <a:pt x="41910" y="168275"/>
                  <a:pt x="164465" y="235585"/>
                  <a:pt x="213995" y="296545"/>
                </a:cubicBezTo>
                <a:cubicBezTo>
                  <a:pt x="263525" y="357505"/>
                  <a:pt x="224155" y="386715"/>
                  <a:pt x="247015" y="444500"/>
                </a:cubicBezTo>
                <a:cubicBezTo>
                  <a:pt x="269875" y="502285"/>
                  <a:pt x="255270" y="533400"/>
                  <a:pt x="329565" y="584200"/>
                </a:cubicBezTo>
                <a:cubicBezTo>
                  <a:pt x="403860" y="635000"/>
                  <a:pt x="477520" y="685165"/>
                  <a:pt x="617220" y="699770"/>
                </a:cubicBezTo>
                <a:cubicBezTo>
                  <a:pt x="756920" y="714375"/>
                  <a:pt x="909320" y="661670"/>
                  <a:pt x="1029335" y="658495"/>
                </a:cubicBezTo>
                <a:cubicBezTo>
                  <a:pt x="1149350" y="655320"/>
                  <a:pt x="1149350" y="658495"/>
                  <a:pt x="1218565" y="683260"/>
                </a:cubicBezTo>
                <a:cubicBezTo>
                  <a:pt x="1287780" y="708025"/>
                  <a:pt x="1111250" y="734060"/>
                  <a:pt x="1374775" y="781685"/>
                </a:cubicBezTo>
                <a:cubicBezTo>
                  <a:pt x="1638300" y="829310"/>
                  <a:pt x="2148840" y="963295"/>
                  <a:pt x="2535555" y="922020"/>
                </a:cubicBezTo>
                <a:cubicBezTo>
                  <a:pt x="2922270" y="880745"/>
                  <a:pt x="3110230" y="651510"/>
                  <a:pt x="3309620" y="575945"/>
                </a:cubicBezTo>
                <a:cubicBezTo>
                  <a:pt x="3509010" y="500380"/>
                  <a:pt x="3431540" y="558165"/>
                  <a:pt x="3531870" y="543560"/>
                </a:cubicBezTo>
                <a:cubicBezTo>
                  <a:pt x="3632200" y="528955"/>
                  <a:pt x="3723005" y="610870"/>
                  <a:pt x="3811905" y="502285"/>
                </a:cubicBezTo>
                <a:cubicBezTo>
                  <a:pt x="3900805" y="393700"/>
                  <a:pt x="3949065" y="99695"/>
                  <a:pt x="3976370" y="0"/>
                </a:cubicBezTo>
              </a:path>
            </a:pathLst>
          </a:custGeom>
          <a:noFill/>
          <a:ln w="28575">
            <a:solidFill>
              <a:srgbClr val="FF00FF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0" hangingPunct="0">
              <a:buFontTx/>
              <a:buNone/>
            </a:pPr>
            <a:endParaRPr lang="zh-CN" altLang="en-US">
              <a:solidFill>
                <a:prstClr val="black"/>
              </a:solidFill>
              <a:latin typeface="Times New Roman" panose="02020603050405020304"/>
            </a:endParaRPr>
          </a:p>
        </p:txBody>
      </p:sp>
      <p:sp>
        <p:nvSpPr>
          <p:cNvPr id="57351" name="Rectangle 9"/>
          <p:cNvSpPr>
            <a:spLocks noChangeArrowheads="1"/>
          </p:cNvSpPr>
          <p:nvPr/>
        </p:nvSpPr>
        <p:spPr bwMode="auto">
          <a:xfrm>
            <a:off x="956697" y="1565548"/>
            <a:ext cx="7520782" cy="1554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ts val="3800"/>
              </a:lnSpc>
            </a:pPr>
            <a:r>
              <a:rPr lang="zh-CN" altLang="en-US" sz="2400" b="1" dirty="0">
                <a:solidFill>
                  <a:prstClr val="black"/>
                </a:solidFill>
                <a:latin typeface="Times New Roman" panose="02020603050405020304"/>
                <a:ea typeface="楷体" panose="02010609060101010101" pitchFamily="49" charset="-122"/>
              </a:rPr>
              <a:t>         如图：从 </a:t>
            </a:r>
            <a:r>
              <a:rPr lang="en-US" altLang="zh-CN" sz="2400" b="1" i="1" dirty="0">
                <a:solidFill>
                  <a:prstClr val="black"/>
                </a:solidFill>
                <a:latin typeface="Times New Roman" panose="02020603050405020304"/>
                <a:ea typeface="楷体" panose="02010609060101010101" pitchFamily="49" charset="-122"/>
              </a:rPr>
              <a:t>A</a:t>
            </a:r>
            <a:r>
              <a:rPr lang="en-US" altLang="zh-CN" sz="2400" b="1" dirty="0">
                <a:solidFill>
                  <a:prstClr val="black"/>
                </a:solidFill>
                <a:latin typeface="Times New Roman" panose="02020603050405020304"/>
                <a:ea typeface="楷体" panose="02010609060101010101" pitchFamily="49" charset="-122"/>
              </a:rPr>
              <a:t> </a:t>
            </a:r>
            <a:r>
              <a:rPr lang="zh-CN" altLang="en-US" sz="2400" b="1" dirty="0">
                <a:solidFill>
                  <a:prstClr val="black"/>
                </a:solidFill>
                <a:latin typeface="Times New Roman" panose="02020603050405020304"/>
                <a:ea typeface="楷体" panose="02010609060101010101" pitchFamily="49" charset="-122"/>
              </a:rPr>
              <a:t>地到 </a:t>
            </a:r>
            <a:r>
              <a:rPr lang="en-US" altLang="zh-CN" sz="2400" b="1" i="1" dirty="0">
                <a:solidFill>
                  <a:prstClr val="black"/>
                </a:solidFill>
                <a:latin typeface="Times New Roman" panose="02020603050405020304"/>
                <a:ea typeface="楷体" panose="02010609060101010101" pitchFamily="49" charset="-122"/>
              </a:rPr>
              <a:t>B</a:t>
            </a:r>
            <a:r>
              <a:rPr lang="en-US" altLang="zh-CN" sz="2400" b="1" dirty="0">
                <a:solidFill>
                  <a:prstClr val="black"/>
                </a:solidFill>
                <a:latin typeface="Times New Roman" panose="02020603050405020304"/>
                <a:ea typeface="楷体" panose="02010609060101010101" pitchFamily="49" charset="-122"/>
              </a:rPr>
              <a:t> </a:t>
            </a:r>
            <a:r>
              <a:rPr lang="zh-CN" altLang="en-US" sz="2400" b="1" dirty="0">
                <a:solidFill>
                  <a:prstClr val="black"/>
                </a:solidFill>
                <a:latin typeface="Times New Roman" panose="02020603050405020304"/>
                <a:ea typeface="楷体" panose="02010609060101010101" pitchFamily="49" charset="-122"/>
              </a:rPr>
              <a:t>地有四条道路，除它们外能否再修一条从 </a:t>
            </a:r>
            <a:r>
              <a:rPr lang="en-US" altLang="zh-CN" sz="2400" b="1" i="1" dirty="0">
                <a:solidFill>
                  <a:prstClr val="black"/>
                </a:solidFill>
                <a:latin typeface="Times New Roman" panose="02020603050405020304"/>
                <a:ea typeface="楷体" panose="02010609060101010101" pitchFamily="49" charset="-122"/>
              </a:rPr>
              <a:t>A </a:t>
            </a:r>
            <a:r>
              <a:rPr lang="zh-CN" altLang="en-US" sz="2400" b="1" dirty="0">
                <a:solidFill>
                  <a:prstClr val="black"/>
                </a:solidFill>
                <a:latin typeface="Times New Roman" panose="02020603050405020304"/>
                <a:ea typeface="楷体" panose="02010609060101010101" pitchFamily="49" charset="-122"/>
              </a:rPr>
              <a:t>地到 </a:t>
            </a:r>
            <a:r>
              <a:rPr lang="en-US" altLang="zh-CN" sz="2400" b="1" i="1" dirty="0">
                <a:solidFill>
                  <a:prstClr val="black"/>
                </a:solidFill>
                <a:latin typeface="Times New Roman" panose="02020603050405020304"/>
                <a:ea typeface="楷体" panose="02010609060101010101" pitchFamily="49" charset="-122"/>
              </a:rPr>
              <a:t>B</a:t>
            </a:r>
            <a:r>
              <a:rPr lang="en-US" altLang="zh-CN" sz="2400" b="1" dirty="0">
                <a:solidFill>
                  <a:prstClr val="black"/>
                </a:solidFill>
                <a:latin typeface="Times New Roman" panose="02020603050405020304"/>
                <a:ea typeface="楷体" panose="02010609060101010101" pitchFamily="49" charset="-122"/>
              </a:rPr>
              <a:t> </a:t>
            </a:r>
            <a:r>
              <a:rPr lang="zh-CN" altLang="en-US" sz="2400" b="1" dirty="0">
                <a:solidFill>
                  <a:prstClr val="black"/>
                </a:solidFill>
                <a:latin typeface="Times New Roman" panose="02020603050405020304"/>
                <a:ea typeface="楷体" panose="02010609060101010101" pitchFamily="49" charset="-122"/>
              </a:rPr>
              <a:t>地的最短道路？如果能，请你联系以前所学的知识，在图上画出最短路线</a:t>
            </a:r>
            <a:r>
              <a:rPr lang="en-US" altLang="zh-CN" sz="2400" b="1" dirty="0">
                <a:solidFill>
                  <a:prstClr val="black"/>
                </a:solidFill>
                <a:latin typeface="Times New Roman" panose="02020603050405020304"/>
                <a:ea typeface="楷体" panose="02010609060101010101" pitchFamily="49" charset="-122"/>
              </a:rPr>
              <a:t>.</a:t>
            </a:r>
          </a:p>
        </p:txBody>
      </p:sp>
      <p:pic>
        <p:nvPicPr>
          <p:cNvPr id="57352" name="Picture 13" descr="_17253858489719586710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27250" y="3341688"/>
            <a:ext cx="571500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7354" name="Text Box 2"/>
          <p:cNvSpPr txBox="1">
            <a:spLocks noChangeArrowheads="1"/>
          </p:cNvSpPr>
          <p:nvPr/>
        </p:nvSpPr>
        <p:spPr bwMode="auto">
          <a:xfrm>
            <a:off x="2663825" y="3840163"/>
            <a:ext cx="485775" cy="414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sz="2100" b="1">
                <a:solidFill>
                  <a:srgbClr val="FF3300"/>
                </a:solidFill>
                <a:latin typeface="Times New Roman" panose="02020603050405020304"/>
              </a:rPr>
              <a:t>•</a:t>
            </a:r>
            <a:endParaRPr lang="en-US" altLang="zh-CN" sz="100">
              <a:solidFill>
                <a:prstClr val="black"/>
              </a:solidFill>
              <a:latin typeface="Times New Roman" panose="02020603050405020304"/>
            </a:endParaRPr>
          </a:p>
        </p:txBody>
      </p:sp>
      <p:sp>
        <p:nvSpPr>
          <p:cNvPr id="57355" name="Rectangle 3"/>
          <p:cNvSpPr>
            <a:spLocks noChangeArrowheads="1"/>
          </p:cNvSpPr>
          <p:nvPr/>
        </p:nvSpPr>
        <p:spPr bwMode="auto">
          <a:xfrm>
            <a:off x="6502479" y="3732213"/>
            <a:ext cx="279244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sz="2100" b="1">
                <a:solidFill>
                  <a:srgbClr val="FF3300"/>
                </a:solidFill>
                <a:latin typeface="Times New Roman" panose="02020603050405020304"/>
              </a:rPr>
              <a:t>•</a:t>
            </a:r>
            <a:endParaRPr lang="en-US" altLang="zh-CN" sz="100">
              <a:solidFill>
                <a:prstClr val="black"/>
              </a:solidFill>
              <a:latin typeface="Times New Roman" panose="02020603050405020304"/>
            </a:endParaRPr>
          </a:p>
        </p:txBody>
      </p:sp>
      <p:sp>
        <p:nvSpPr>
          <p:cNvPr id="57356" name="Text Box 4"/>
          <p:cNvSpPr txBox="1">
            <a:spLocks noChangeArrowheads="1"/>
          </p:cNvSpPr>
          <p:nvPr/>
        </p:nvSpPr>
        <p:spPr bwMode="auto">
          <a:xfrm>
            <a:off x="2609850" y="4068763"/>
            <a:ext cx="457200" cy="414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sz="2100" b="1" i="1" dirty="0">
                <a:solidFill>
                  <a:prstClr val="black"/>
                </a:solidFill>
                <a:latin typeface="Times New Roman" panose="02020603050405020304"/>
              </a:rPr>
              <a:t>A</a:t>
            </a:r>
          </a:p>
        </p:txBody>
      </p:sp>
      <p:sp>
        <p:nvSpPr>
          <p:cNvPr id="57357" name="Text Box 5"/>
          <p:cNvSpPr txBox="1">
            <a:spLocks noChangeArrowheads="1"/>
          </p:cNvSpPr>
          <p:nvPr/>
        </p:nvSpPr>
        <p:spPr bwMode="auto">
          <a:xfrm>
            <a:off x="6494463" y="4002088"/>
            <a:ext cx="541337" cy="414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sz="2100" b="1" i="1" dirty="0">
                <a:solidFill>
                  <a:prstClr val="black"/>
                </a:solidFill>
                <a:latin typeface="Times New Roman" panose="02020603050405020304"/>
              </a:rPr>
              <a:t>B</a:t>
            </a:r>
          </a:p>
        </p:txBody>
      </p:sp>
      <p:sp>
        <p:nvSpPr>
          <p:cNvPr id="57353" name="文本框 6151"/>
          <p:cNvSpPr txBox="1">
            <a:spLocks noChangeArrowheads="1"/>
          </p:cNvSpPr>
          <p:nvPr/>
        </p:nvSpPr>
        <p:spPr bwMode="auto">
          <a:xfrm>
            <a:off x="4427984" y="1103883"/>
            <a:ext cx="2969260" cy="4616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400" b="1" dirty="0">
                <a:solidFill>
                  <a:prstClr val="black"/>
                </a:solidFill>
                <a:latin typeface="Times New Roman" panose="02020603050405020304"/>
                <a:ea typeface="黑体" panose="02010609060101010101" pitchFamily="49" charset="-122"/>
                <a:sym typeface="宋体" panose="02010600030101010101" pitchFamily="2" charset="-122"/>
              </a:rPr>
              <a:t>有关线段的基本事实</a:t>
            </a:r>
          </a:p>
        </p:txBody>
      </p:sp>
      <p:grpSp>
        <p:nvGrpSpPr>
          <p:cNvPr id="21" name="组合 20"/>
          <p:cNvGrpSpPr/>
          <p:nvPr/>
        </p:nvGrpSpPr>
        <p:grpSpPr>
          <a:xfrm>
            <a:off x="862716" y="1103883"/>
            <a:ext cx="3666199" cy="461665"/>
            <a:chOff x="460374" y="864542"/>
            <a:chExt cx="3666199" cy="461665"/>
          </a:xfrm>
        </p:grpSpPr>
        <p:grpSp>
          <p:nvGrpSpPr>
            <p:cNvPr id="22" name="组合 21"/>
            <p:cNvGrpSpPr/>
            <p:nvPr/>
          </p:nvGrpSpPr>
          <p:grpSpPr>
            <a:xfrm>
              <a:off x="460374" y="864542"/>
              <a:ext cx="3666199" cy="461665"/>
              <a:chOff x="460374" y="864542"/>
              <a:chExt cx="3666199" cy="461665"/>
            </a:xfrm>
          </p:grpSpPr>
          <p:sp>
            <p:nvSpPr>
              <p:cNvPr id="24" name="圆角矩形 23"/>
              <p:cNvSpPr/>
              <p:nvPr/>
            </p:nvSpPr>
            <p:spPr>
              <a:xfrm>
                <a:off x="460374" y="916940"/>
                <a:ext cx="1812920" cy="369570"/>
              </a:xfrm>
              <a:prstGeom prst="roundRect">
                <a:avLst/>
              </a:prstGeom>
              <a:solidFill>
                <a:srgbClr val="009FB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7" name="文本框 22"/>
              <p:cNvSpPr txBox="1"/>
              <p:nvPr/>
            </p:nvSpPr>
            <p:spPr>
              <a:xfrm>
                <a:off x="560661" y="864542"/>
                <a:ext cx="356591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dirty="0">
                    <a:solidFill>
                      <a:schemeClr val="bg1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学生</a:t>
                </a:r>
                <a:r>
                  <a:rPr lang="zh-CN" altLang="en-US" sz="2400" dirty="0" smtClean="0">
                    <a:solidFill>
                      <a:schemeClr val="bg1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活动二</a:t>
                </a:r>
                <a:r>
                  <a:rPr lang="en-US" altLang="zh-CN" sz="2400" dirty="0" smtClean="0">
                    <a:solidFill>
                      <a:srgbClr val="00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 </a:t>
                </a:r>
                <a:r>
                  <a:rPr lang="zh-CN" altLang="en-US" sz="2400" dirty="0" smtClean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【一起探究】</a:t>
                </a:r>
                <a:endParaRPr lang="zh-CN" altLang="en-US" sz="2400" dirty="0">
                  <a:latin typeface="Times New Roman" pitchFamily="18" charset="0"/>
                  <a:ea typeface="黑体" panose="02010609060101010101" pitchFamily="49" charset="-122"/>
                  <a:cs typeface="Times New Roman" pitchFamily="18" charset="0"/>
                  <a:sym typeface="+mn-ea"/>
                </a:endParaRPr>
              </a:p>
            </p:txBody>
          </p:sp>
        </p:grpSp>
        <p:cxnSp>
          <p:nvCxnSpPr>
            <p:cNvPr id="23" name="直接连接符 22"/>
            <p:cNvCxnSpPr/>
            <p:nvPr/>
          </p:nvCxnSpPr>
          <p:spPr>
            <a:xfrm>
              <a:off x="554355" y="914400"/>
              <a:ext cx="0" cy="361950"/>
            </a:xfrm>
            <a:prstGeom prst="line">
              <a:avLst/>
            </a:prstGeom>
            <a:ln w="19050" cmpd="sng">
              <a:solidFill>
                <a:schemeClr val="bg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14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54" grpId="0" bldLvl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59"/>
          <p:cNvSpPr txBox="1">
            <a:spLocks noChangeArrowheads="1"/>
          </p:cNvSpPr>
          <p:nvPr/>
        </p:nvSpPr>
        <p:spPr bwMode="auto">
          <a:xfrm>
            <a:off x="425449" y="3049980"/>
            <a:ext cx="8440321" cy="5796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71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ts val="3800"/>
              </a:lnSpc>
            </a:pPr>
            <a:r>
              <a:rPr lang="en-US" altLang="zh-CN" sz="2400" dirty="0">
                <a:solidFill>
                  <a:prstClr val="black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        </a:t>
            </a:r>
            <a:r>
              <a:rPr lang="zh-CN" altLang="en-US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经过比较，我们可以得到一个关于线段的基本事实：</a:t>
            </a:r>
          </a:p>
        </p:txBody>
      </p:sp>
      <p:sp>
        <p:nvSpPr>
          <p:cNvPr id="61458" name="Text Box 18"/>
          <p:cNvSpPr txBox="1">
            <a:spLocks noChangeArrowheads="1"/>
          </p:cNvSpPr>
          <p:nvPr/>
        </p:nvSpPr>
        <p:spPr bwMode="auto">
          <a:xfrm>
            <a:off x="1663752" y="3564398"/>
            <a:ext cx="513392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两点的所有连线中，线段最短</a:t>
            </a:r>
            <a:r>
              <a:rPr lang="en-US" altLang="zh-CN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1596630" y="4156281"/>
            <a:ext cx="6576915" cy="646331"/>
            <a:chOff x="2293619" y="3836801"/>
            <a:chExt cx="6576915" cy="646331"/>
          </a:xfrm>
        </p:grpSpPr>
        <p:sp>
          <p:nvSpPr>
            <p:cNvPr id="61455" name="Text Box 15"/>
            <p:cNvSpPr txBox="1">
              <a:spLocks noChangeArrowheads="1"/>
            </p:cNvSpPr>
            <p:nvPr/>
          </p:nvSpPr>
          <p:spPr bwMode="auto">
            <a:xfrm>
              <a:off x="2293619" y="3836801"/>
              <a:ext cx="6320549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2400" b="1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连接两点间的</a:t>
              </a:r>
              <a:r>
                <a:rPr lang="zh-CN" altLang="en-US" sz="2400" b="1" dirty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线段</a:t>
              </a:r>
              <a:r>
                <a:rPr lang="zh-CN" altLang="en-US" sz="2400" b="1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的</a:t>
              </a:r>
              <a:r>
                <a:rPr lang="zh-CN" altLang="en-US" sz="2400" b="1" dirty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长度</a:t>
              </a:r>
              <a:r>
                <a:rPr lang="zh-CN" altLang="en-US" sz="2400" b="1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，叫做</a:t>
              </a:r>
            </a:p>
          </p:txBody>
        </p:sp>
        <p:sp>
          <p:nvSpPr>
            <p:cNvPr id="61456" name="Text Box 16"/>
            <p:cNvSpPr txBox="1">
              <a:spLocks noChangeArrowheads="1"/>
            </p:cNvSpPr>
            <p:nvPr/>
          </p:nvSpPr>
          <p:spPr bwMode="auto">
            <a:xfrm>
              <a:off x="6606752" y="3945045"/>
              <a:ext cx="2263782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zh-CN" altLang="en-US" sz="2400" b="1" dirty="0">
                  <a:solidFill>
                    <a:srgbClr val="0000FF"/>
                  </a:solidFill>
                  <a:latin typeface="Times New Roman" pitchFamily="18" charset="0"/>
                  <a:cs typeface="Times New Roman" pitchFamily="18" charset="0"/>
                </a:rPr>
                <a:t>这两点的距离</a:t>
              </a:r>
              <a:r>
                <a:rPr lang="en-US" altLang="zh-CN" sz="2400" b="1" dirty="0">
                  <a:solidFill>
                    <a:srgbClr val="0000FF"/>
                  </a:solidFill>
                  <a:latin typeface="Times New Roman" pitchFamily="18" charset="0"/>
                  <a:cs typeface="Times New Roman" pitchFamily="18" charset="0"/>
                </a:rPr>
                <a:t>.</a:t>
              </a:r>
            </a:p>
          </p:txBody>
        </p:sp>
      </p:grpSp>
      <p:sp>
        <p:nvSpPr>
          <p:cNvPr id="58374" name="任意多边形 1"/>
          <p:cNvSpPr>
            <a:spLocks noChangeArrowheads="1"/>
          </p:cNvSpPr>
          <p:nvPr/>
        </p:nvSpPr>
        <p:spPr bwMode="auto">
          <a:xfrm>
            <a:off x="2757487" y="1003693"/>
            <a:ext cx="3754438" cy="814387"/>
          </a:xfrm>
          <a:custGeom>
            <a:avLst/>
            <a:gdLst>
              <a:gd name="T0" fmla="*/ 0 w 4025900"/>
              <a:gd name="T1" fmla="*/ 193126 h 1085998"/>
              <a:gd name="T2" fmla="*/ 92311 w 4025900"/>
              <a:gd name="T3" fmla="*/ 149198 h 1085998"/>
              <a:gd name="T4" fmla="*/ 552617 w 4025900"/>
              <a:gd name="T5" fmla="*/ 90704 h 1085998"/>
              <a:gd name="T6" fmla="*/ 715104 w 4025900"/>
              <a:gd name="T7" fmla="*/ 39436 h 1085998"/>
              <a:gd name="T8" fmla="*/ 855870 w 4025900"/>
              <a:gd name="T9" fmla="*/ 15949 h 1085998"/>
              <a:gd name="T10" fmla="*/ 1115680 w 4025900"/>
              <a:gd name="T11" fmla="*/ 13013 h 1085998"/>
              <a:gd name="T12" fmla="*/ 1522102 w 4025900"/>
              <a:gd name="T13" fmla="*/ 1381 h 1085998"/>
              <a:gd name="T14" fmla="*/ 1722181 w 4025900"/>
              <a:gd name="T15" fmla="*/ 42373 h 1085998"/>
              <a:gd name="T16" fmla="*/ 2144895 w 4025900"/>
              <a:gd name="T17" fmla="*/ 48245 h 1085998"/>
              <a:gd name="T18" fmla="*/ 2648224 w 4025900"/>
              <a:gd name="T19" fmla="*/ 171219 h 1085998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4025900" h="1085998">
                <a:moveTo>
                  <a:pt x="0" y="1085998"/>
                </a:moveTo>
                <a:cubicBezTo>
                  <a:pt x="13970" y="1043453"/>
                  <a:pt x="-27940" y="953918"/>
                  <a:pt x="140335" y="838983"/>
                </a:cubicBezTo>
                <a:cubicBezTo>
                  <a:pt x="308610" y="724048"/>
                  <a:pt x="650875" y="633243"/>
                  <a:pt x="840105" y="510053"/>
                </a:cubicBezTo>
                <a:cubicBezTo>
                  <a:pt x="1029335" y="386863"/>
                  <a:pt x="995045" y="305583"/>
                  <a:pt x="1087120" y="221763"/>
                </a:cubicBezTo>
                <a:cubicBezTo>
                  <a:pt x="1179195" y="137943"/>
                  <a:pt x="1179195" y="119528"/>
                  <a:pt x="1301115" y="89683"/>
                </a:cubicBezTo>
                <a:cubicBezTo>
                  <a:pt x="1423035" y="59838"/>
                  <a:pt x="1493520" y="89683"/>
                  <a:pt x="1696085" y="73173"/>
                </a:cubicBezTo>
                <a:cubicBezTo>
                  <a:pt x="1898650" y="56663"/>
                  <a:pt x="2129790" y="-25252"/>
                  <a:pt x="2313940" y="7768"/>
                </a:cubicBezTo>
                <a:cubicBezTo>
                  <a:pt x="2498090" y="40788"/>
                  <a:pt x="2428875" y="185568"/>
                  <a:pt x="2618105" y="238273"/>
                </a:cubicBezTo>
                <a:cubicBezTo>
                  <a:pt x="2807335" y="290978"/>
                  <a:pt x="2979420" y="126513"/>
                  <a:pt x="3260725" y="271293"/>
                </a:cubicBezTo>
                <a:cubicBezTo>
                  <a:pt x="3542030" y="416073"/>
                  <a:pt x="3885565" y="825013"/>
                  <a:pt x="4025900" y="962808"/>
                </a:cubicBezTo>
              </a:path>
            </a:pathLst>
          </a:custGeom>
          <a:noFill/>
          <a:ln w="28575">
            <a:solidFill>
              <a:srgbClr val="3366FF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0" hangingPunct="0">
              <a:buFontTx/>
              <a:buNone/>
            </a:pPr>
            <a:endParaRPr lang="zh-CN" altLang="en-US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8375" name="任意多边形 2"/>
          <p:cNvSpPr>
            <a:spLocks noChangeArrowheads="1"/>
          </p:cNvSpPr>
          <p:nvPr/>
        </p:nvSpPr>
        <p:spPr bwMode="auto">
          <a:xfrm>
            <a:off x="2757487" y="1335480"/>
            <a:ext cx="3738563" cy="463550"/>
          </a:xfrm>
          <a:custGeom>
            <a:avLst/>
            <a:gdLst>
              <a:gd name="T0" fmla="*/ 0 w 3951605"/>
              <a:gd name="T1" fmla="*/ 109682 h 618427"/>
              <a:gd name="T2" fmla="*/ 1782758 w 3951605"/>
              <a:gd name="T3" fmla="*/ 214 h 618427"/>
              <a:gd name="T4" fmla="*/ 2833744 w 3951605"/>
              <a:gd name="T5" fmla="*/ 86370 h 618427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3951605" h="618427">
                <a:moveTo>
                  <a:pt x="0" y="618427"/>
                </a:moveTo>
                <a:cubicBezTo>
                  <a:pt x="467995" y="485077"/>
                  <a:pt x="1695450" y="27242"/>
                  <a:pt x="2486025" y="1207"/>
                </a:cubicBezTo>
                <a:cubicBezTo>
                  <a:pt x="3276600" y="-24828"/>
                  <a:pt x="3708400" y="377762"/>
                  <a:pt x="3951605" y="486982"/>
                </a:cubicBezTo>
              </a:path>
            </a:pathLst>
          </a:custGeom>
          <a:noFill/>
          <a:ln w="28575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0" hangingPunct="0">
              <a:buFontTx/>
              <a:buNone/>
            </a:pPr>
            <a:endParaRPr lang="zh-CN" altLang="en-US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8376" name="Line 14"/>
          <p:cNvSpPr>
            <a:spLocks noChangeShapeType="1"/>
          </p:cNvSpPr>
          <p:nvPr/>
        </p:nvSpPr>
        <p:spPr bwMode="auto">
          <a:xfrm flipV="1">
            <a:off x="2797175" y="1699018"/>
            <a:ext cx="3698875" cy="1143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eaLnBrk="0" hangingPunct="0">
              <a:buFontTx/>
              <a:buNone/>
            </a:pPr>
            <a:endParaRPr lang="zh-CN" altLang="en-US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58377" name="组合 7"/>
          <p:cNvGrpSpPr/>
          <p:nvPr/>
        </p:nvGrpSpPr>
        <p:grpSpPr bwMode="auto">
          <a:xfrm>
            <a:off x="2797175" y="1711718"/>
            <a:ext cx="3698875" cy="428625"/>
            <a:chOff x="4055" y="7217"/>
            <a:chExt cx="6321" cy="902"/>
          </a:xfrm>
        </p:grpSpPr>
        <p:cxnSp>
          <p:nvCxnSpPr>
            <p:cNvPr id="58390" name="直接连接符 5"/>
            <p:cNvCxnSpPr>
              <a:cxnSpLocks noChangeShapeType="1"/>
            </p:cNvCxnSpPr>
            <p:nvPr/>
          </p:nvCxnSpPr>
          <p:spPr bwMode="auto">
            <a:xfrm flipH="1">
              <a:off x="6748" y="7217"/>
              <a:ext cx="3629" cy="903"/>
            </a:xfrm>
            <a:prstGeom prst="line">
              <a:avLst/>
            </a:prstGeom>
            <a:noFill/>
            <a:ln w="28575">
              <a:solidFill>
                <a:srgbClr val="FF99FF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8391" name="直接连接符 3"/>
            <p:cNvCxnSpPr>
              <a:cxnSpLocks noChangeShapeType="1"/>
            </p:cNvCxnSpPr>
            <p:nvPr/>
          </p:nvCxnSpPr>
          <p:spPr bwMode="auto">
            <a:xfrm>
              <a:off x="4055" y="7439"/>
              <a:ext cx="2693" cy="681"/>
            </a:xfrm>
            <a:prstGeom prst="line">
              <a:avLst/>
            </a:prstGeom>
            <a:noFill/>
            <a:ln w="28575">
              <a:solidFill>
                <a:srgbClr val="FF99FF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58378" name="任意多边形 6"/>
          <p:cNvSpPr>
            <a:spLocks noChangeArrowheads="1"/>
          </p:cNvSpPr>
          <p:nvPr/>
        </p:nvSpPr>
        <p:spPr bwMode="auto">
          <a:xfrm>
            <a:off x="2733675" y="1706955"/>
            <a:ext cx="3762375" cy="696913"/>
          </a:xfrm>
          <a:custGeom>
            <a:avLst/>
            <a:gdLst>
              <a:gd name="T0" fmla="*/ 0 w 3976370"/>
              <a:gd name="T1" fmla="*/ 24770 h 929806"/>
              <a:gd name="T2" fmla="*/ 153553 w 3976370"/>
              <a:gd name="T3" fmla="*/ 52578 h 929806"/>
              <a:gd name="T4" fmla="*/ 177245 w 3976370"/>
              <a:gd name="T5" fmla="*/ 78812 h 929806"/>
              <a:gd name="T6" fmla="*/ 236480 w 3976370"/>
              <a:gd name="T7" fmla="*/ 103581 h 929806"/>
              <a:gd name="T8" fmla="*/ 442886 w 3976370"/>
              <a:gd name="T9" fmla="*/ 124071 h 929806"/>
              <a:gd name="T10" fmla="*/ 738599 w 3976370"/>
              <a:gd name="T11" fmla="*/ 116754 h 929806"/>
              <a:gd name="T12" fmla="*/ 874380 w 3976370"/>
              <a:gd name="T13" fmla="*/ 121144 h 929806"/>
              <a:gd name="T14" fmla="*/ 986469 w 3976370"/>
              <a:gd name="T15" fmla="*/ 138596 h 929806"/>
              <a:gd name="T16" fmla="*/ 1819386 w 3976370"/>
              <a:gd name="T17" fmla="*/ 163477 h 929806"/>
              <a:gd name="T18" fmla="*/ 2374815 w 3976370"/>
              <a:gd name="T19" fmla="*/ 102118 h 929806"/>
              <a:gd name="T20" fmla="*/ 2534291 w 3976370"/>
              <a:gd name="T21" fmla="*/ 96375 h 929806"/>
              <a:gd name="T22" fmla="*/ 2735230 w 3976370"/>
              <a:gd name="T23" fmla="*/ 89057 h 929806"/>
              <a:gd name="T24" fmla="*/ 2853241 w 3976370"/>
              <a:gd name="T25" fmla="*/ 0 h 92980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3976370" h="929806">
                <a:moveTo>
                  <a:pt x="0" y="139700"/>
                </a:moveTo>
                <a:cubicBezTo>
                  <a:pt x="41910" y="168275"/>
                  <a:pt x="164465" y="235585"/>
                  <a:pt x="213995" y="296545"/>
                </a:cubicBezTo>
                <a:cubicBezTo>
                  <a:pt x="263525" y="357505"/>
                  <a:pt x="224155" y="386715"/>
                  <a:pt x="247015" y="444500"/>
                </a:cubicBezTo>
                <a:cubicBezTo>
                  <a:pt x="269875" y="502285"/>
                  <a:pt x="255270" y="533400"/>
                  <a:pt x="329565" y="584200"/>
                </a:cubicBezTo>
                <a:cubicBezTo>
                  <a:pt x="403860" y="635000"/>
                  <a:pt x="477520" y="685165"/>
                  <a:pt x="617220" y="699770"/>
                </a:cubicBezTo>
                <a:cubicBezTo>
                  <a:pt x="756920" y="714375"/>
                  <a:pt x="909320" y="661670"/>
                  <a:pt x="1029335" y="658495"/>
                </a:cubicBezTo>
                <a:cubicBezTo>
                  <a:pt x="1149350" y="655320"/>
                  <a:pt x="1149350" y="658495"/>
                  <a:pt x="1218565" y="683260"/>
                </a:cubicBezTo>
                <a:cubicBezTo>
                  <a:pt x="1287780" y="708025"/>
                  <a:pt x="1111250" y="734060"/>
                  <a:pt x="1374775" y="781685"/>
                </a:cubicBezTo>
                <a:cubicBezTo>
                  <a:pt x="1638300" y="829310"/>
                  <a:pt x="2148840" y="963295"/>
                  <a:pt x="2535555" y="922020"/>
                </a:cubicBezTo>
                <a:cubicBezTo>
                  <a:pt x="2922270" y="880745"/>
                  <a:pt x="3110230" y="651510"/>
                  <a:pt x="3309620" y="575945"/>
                </a:cubicBezTo>
                <a:cubicBezTo>
                  <a:pt x="3509010" y="500380"/>
                  <a:pt x="3431540" y="558165"/>
                  <a:pt x="3531870" y="543560"/>
                </a:cubicBezTo>
                <a:cubicBezTo>
                  <a:pt x="3632200" y="528955"/>
                  <a:pt x="3723005" y="610870"/>
                  <a:pt x="3811905" y="502285"/>
                </a:cubicBezTo>
                <a:cubicBezTo>
                  <a:pt x="3900805" y="393700"/>
                  <a:pt x="3949065" y="99695"/>
                  <a:pt x="3976370" y="0"/>
                </a:cubicBezTo>
              </a:path>
            </a:pathLst>
          </a:custGeom>
          <a:noFill/>
          <a:ln w="28575">
            <a:solidFill>
              <a:srgbClr val="FF00FF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0" hangingPunct="0">
              <a:buFontTx/>
              <a:buNone/>
            </a:pPr>
            <a:endParaRPr lang="zh-CN" altLang="en-US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8379" name="Picture 13" descr="_17253858489719586710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81200" y="1117993"/>
            <a:ext cx="571500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8380" name="Text Box 2"/>
          <p:cNvSpPr txBox="1">
            <a:spLocks noChangeArrowheads="1"/>
          </p:cNvSpPr>
          <p:nvPr/>
        </p:nvSpPr>
        <p:spPr bwMode="auto">
          <a:xfrm>
            <a:off x="2517775" y="1616468"/>
            <a:ext cx="485775" cy="414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sz="2100" b="1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•</a:t>
            </a:r>
            <a:endParaRPr lang="en-US" altLang="zh-CN" sz="10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8381" name="Rectangle 3"/>
          <p:cNvSpPr>
            <a:spLocks noChangeArrowheads="1"/>
          </p:cNvSpPr>
          <p:nvPr/>
        </p:nvSpPr>
        <p:spPr bwMode="auto">
          <a:xfrm>
            <a:off x="6356428" y="1508518"/>
            <a:ext cx="279244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sz="2100" b="1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•</a:t>
            </a:r>
            <a:endParaRPr lang="en-US" altLang="zh-CN" sz="10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8382" name="Text Box 4"/>
          <p:cNvSpPr txBox="1">
            <a:spLocks noChangeArrowheads="1"/>
          </p:cNvSpPr>
          <p:nvPr/>
        </p:nvSpPr>
        <p:spPr bwMode="auto">
          <a:xfrm>
            <a:off x="2427665" y="1844081"/>
            <a:ext cx="457200" cy="414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sz="2100" b="1" i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A</a:t>
            </a:r>
          </a:p>
        </p:txBody>
      </p:sp>
      <p:sp>
        <p:nvSpPr>
          <p:cNvPr id="58383" name="Text Box 5"/>
          <p:cNvSpPr txBox="1">
            <a:spLocks noChangeArrowheads="1"/>
          </p:cNvSpPr>
          <p:nvPr/>
        </p:nvSpPr>
        <p:spPr bwMode="auto">
          <a:xfrm>
            <a:off x="6348412" y="1778393"/>
            <a:ext cx="541338" cy="414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sz="2100" b="1" i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B</a:t>
            </a:r>
          </a:p>
        </p:txBody>
      </p:sp>
      <p:sp>
        <p:nvSpPr>
          <p:cNvPr id="27665" name="文本框 8"/>
          <p:cNvSpPr txBox="1">
            <a:spLocks noChangeArrowheads="1"/>
          </p:cNvSpPr>
          <p:nvPr/>
        </p:nvSpPr>
        <p:spPr bwMode="auto">
          <a:xfrm>
            <a:off x="1012825" y="2529280"/>
            <a:ext cx="6719887" cy="5796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ts val="3800"/>
              </a:lnSpc>
            </a:pPr>
            <a:r>
              <a:rPr lang="zh-CN" altLang="en-US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简单说成：</a:t>
            </a:r>
            <a:r>
              <a:rPr lang="zh-CN" altLang="en-US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两点之间，线段最短</a:t>
            </a:r>
            <a:r>
              <a:rPr lang="en-US" altLang="zh-CN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grpSp>
        <p:nvGrpSpPr>
          <p:cNvPr id="4" name="组合 3"/>
          <p:cNvGrpSpPr/>
          <p:nvPr/>
        </p:nvGrpSpPr>
        <p:grpSpPr>
          <a:xfrm>
            <a:off x="4850535" y="1735129"/>
            <a:ext cx="4039047" cy="1518451"/>
            <a:chOff x="1985963" y="1458913"/>
            <a:chExt cx="4434334" cy="1932788"/>
          </a:xfrm>
        </p:grpSpPr>
        <p:sp>
          <p:nvSpPr>
            <p:cNvPr id="3" name="椭圆形标注 2"/>
            <p:cNvSpPr/>
            <p:nvPr/>
          </p:nvSpPr>
          <p:spPr>
            <a:xfrm>
              <a:off x="1985963" y="1458913"/>
              <a:ext cx="4434334" cy="1932788"/>
            </a:xfrm>
            <a:prstGeom prst="wedgeEllipseCallout">
              <a:avLst>
                <a:gd name="adj1" fmla="val -34765"/>
                <a:gd name="adj2" fmla="val 70328"/>
              </a:avLst>
            </a:prstGeom>
            <a:solidFill>
              <a:srgbClr val="F2F5D7"/>
            </a:soli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0" hangingPunct="0">
                <a:buFontTx/>
                <a:buNone/>
              </a:pPr>
              <a:endParaRPr lang="zh-CN" altLang="en-US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2467" name="Text Box 3"/>
            <p:cNvSpPr txBox="1">
              <a:spLocks noChangeArrowheads="1"/>
            </p:cNvSpPr>
            <p:nvPr/>
          </p:nvSpPr>
          <p:spPr bwMode="auto">
            <a:xfrm>
              <a:off x="2364994" y="1727665"/>
              <a:ext cx="3944608" cy="15278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just">
                <a:lnSpc>
                  <a:spcPct val="150000"/>
                </a:lnSpc>
              </a:pPr>
              <a:r>
                <a:rPr lang="zh-CN" altLang="en-US" sz="2400" b="1" dirty="0">
                  <a:solidFill>
                    <a:prstClr val="black"/>
                  </a:solidFill>
                  <a:latin typeface="Times New Roman" pitchFamily="18" charset="0"/>
                  <a:ea typeface="楷体" panose="02010609060101010101" pitchFamily="49" charset="-122"/>
                  <a:cs typeface="Times New Roman" pitchFamily="18" charset="0"/>
                </a:rPr>
                <a:t>你能举出这条性质在生活中的应用吗？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14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14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76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76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61458" grpId="0"/>
      <p:bldP spid="61458" grpId="1"/>
      <p:bldP spid="61458" grpId="2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Text Box 2"/>
          <p:cNvSpPr txBox="1">
            <a:spLocks noChangeArrowheads="1"/>
          </p:cNvSpPr>
          <p:nvPr/>
        </p:nvSpPr>
        <p:spPr bwMode="auto">
          <a:xfrm>
            <a:off x="4931189" y="3059512"/>
            <a:ext cx="2689225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两点之间线段最短</a:t>
            </a:r>
            <a:r>
              <a:rPr lang="en-US" altLang="zh-CN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zh-CN" altLang="en-US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9395" name="Text Box 4"/>
          <p:cNvSpPr txBox="1">
            <a:spLocks noChangeArrowheads="1"/>
          </p:cNvSpPr>
          <p:nvPr/>
        </p:nvSpPr>
        <p:spPr bwMode="auto">
          <a:xfrm>
            <a:off x="964776" y="1089932"/>
            <a:ext cx="7731096" cy="1554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ts val="3800"/>
              </a:lnSpc>
              <a:buClr>
                <a:srgbClr val="0000FF"/>
              </a:buClr>
            </a:pPr>
            <a:r>
              <a:rPr lang="en-US" altLang="zh-CN" sz="2400" b="1" dirty="0" smtClean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1.</a:t>
            </a:r>
            <a:r>
              <a:rPr lang="zh-CN" altLang="en-US" sz="2400" b="1" dirty="0" smtClean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如</a:t>
            </a:r>
            <a:r>
              <a:rPr lang="zh-CN" altLang="en-US" sz="2400" b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图，这是 </a:t>
            </a:r>
            <a:r>
              <a:rPr lang="en-US" altLang="zh-CN" sz="2400" b="1" i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A</a:t>
            </a:r>
            <a:r>
              <a:rPr lang="zh-CN" altLang="en-US" sz="2400" b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，</a:t>
            </a:r>
            <a:r>
              <a:rPr lang="en-US" altLang="zh-CN" sz="2400" b="1" i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B </a:t>
            </a:r>
            <a:r>
              <a:rPr lang="zh-CN" altLang="en-US" sz="2400" b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两地之间的公路，在公路工程改造计划时，为使 </a:t>
            </a:r>
            <a:r>
              <a:rPr lang="en-US" altLang="zh-CN" sz="2400" b="1" i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A</a:t>
            </a:r>
            <a:r>
              <a:rPr lang="zh-CN" altLang="en-US" sz="2400" b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，</a:t>
            </a:r>
            <a:r>
              <a:rPr lang="en-US" altLang="zh-CN" sz="2400" b="1" i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B</a:t>
            </a:r>
            <a:r>
              <a:rPr lang="en-US" altLang="zh-CN" sz="2400" b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 </a:t>
            </a:r>
            <a:r>
              <a:rPr lang="zh-CN" altLang="en-US" sz="2400" b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两地行程最短，应如何设计线路？请在图中画出，并说明理由</a:t>
            </a:r>
            <a:r>
              <a:rPr lang="en-US" altLang="zh-CN" sz="2400" b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.</a:t>
            </a:r>
          </a:p>
        </p:txBody>
      </p:sp>
      <p:sp>
        <p:nvSpPr>
          <p:cNvPr id="62469" name="Line 5"/>
          <p:cNvSpPr>
            <a:spLocks noChangeShapeType="1"/>
          </p:cNvSpPr>
          <p:nvPr/>
        </p:nvSpPr>
        <p:spPr bwMode="auto">
          <a:xfrm flipV="1">
            <a:off x="3286539" y="3173812"/>
            <a:ext cx="685800" cy="685800"/>
          </a:xfrm>
          <a:prstGeom prst="line">
            <a:avLst/>
          </a:prstGeom>
          <a:noFill/>
          <a:ln w="38100">
            <a:solidFill>
              <a:srgbClr val="FF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pPr eaLnBrk="0" hangingPunct="0">
              <a:buFontTx/>
              <a:buNone/>
            </a:pPr>
            <a:endParaRPr lang="zh-CN" altLang="en-US" b="1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9398" name="Text Box 14"/>
          <p:cNvSpPr txBox="1">
            <a:spLocks noChangeArrowheads="1"/>
          </p:cNvSpPr>
          <p:nvPr/>
        </p:nvSpPr>
        <p:spPr bwMode="auto">
          <a:xfrm>
            <a:off x="3189701" y="3548462"/>
            <a:ext cx="26161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0" hangingPunct="0"/>
            <a:r>
              <a:rPr lang="en-US" altLang="zh-CN" sz="2400" b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grpSp>
        <p:nvGrpSpPr>
          <p:cNvPr id="59399" name="组合 1"/>
          <p:cNvGrpSpPr/>
          <p:nvPr/>
        </p:nvGrpSpPr>
        <p:grpSpPr bwMode="auto">
          <a:xfrm>
            <a:off x="2600739" y="2602312"/>
            <a:ext cx="1943100" cy="1943100"/>
            <a:chOff x="2865" y="5395"/>
            <a:chExt cx="4080" cy="4080"/>
          </a:xfrm>
        </p:grpSpPr>
        <p:grpSp>
          <p:nvGrpSpPr>
            <p:cNvPr id="59404" name="Group 6"/>
            <p:cNvGrpSpPr/>
            <p:nvPr/>
          </p:nvGrpSpPr>
          <p:grpSpPr bwMode="auto">
            <a:xfrm>
              <a:off x="2865" y="5394"/>
              <a:ext cx="4080" cy="4080"/>
              <a:chOff x="1824" y="2112"/>
              <a:chExt cx="1632" cy="1632"/>
            </a:xfrm>
          </p:grpSpPr>
          <p:sp>
            <p:nvSpPr>
              <p:cNvPr id="59406" name="Text Box 7"/>
              <p:cNvSpPr txBox="1">
                <a:spLocks noChangeArrowheads="1"/>
              </p:cNvSpPr>
              <p:nvPr/>
            </p:nvSpPr>
            <p:spPr bwMode="auto">
              <a:xfrm>
                <a:off x="2719" y="2384"/>
                <a:ext cx="306" cy="3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0" hangingPunct="0"/>
                <a:r>
                  <a:rPr lang="en-US" altLang="zh-CN" sz="2100" b="1" i="1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B</a:t>
                </a:r>
              </a:p>
            </p:txBody>
          </p:sp>
          <p:grpSp>
            <p:nvGrpSpPr>
              <p:cNvPr id="59407" name="Group 8"/>
              <p:cNvGrpSpPr/>
              <p:nvPr/>
            </p:nvGrpSpPr>
            <p:grpSpPr bwMode="auto">
              <a:xfrm>
                <a:off x="1824" y="2112"/>
                <a:ext cx="1632" cy="1632"/>
                <a:chOff x="1824" y="2112"/>
                <a:chExt cx="1632" cy="1632"/>
              </a:xfrm>
            </p:grpSpPr>
            <p:sp>
              <p:nvSpPr>
                <p:cNvPr id="59408" name="Text Box 9"/>
                <p:cNvSpPr txBox="1">
                  <a:spLocks noChangeArrowheads="1"/>
                </p:cNvSpPr>
                <p:nvPr/>
              </p:nvSpPr>
              <p:spPr bwMode="auto">
                <a:xfrm>
                  <a:off x="2148" y="2912"/>
                  <a:ext cx="278" cy="3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0" hangingPunct="0"/>
                  <a:r>
                    <a:rPr lang="en-US" altLang="zh-CN" sz="2100" b="1" i="1">
                      <a:solidFill>
                        <a:prstClr val="black"/>
                      </a:solidFill>
                      <a:latin typeface="Times New Roman" pitchFamily="18" charset="0"/>
                      <a:cs typeface="Times New Roman" pitchFamily="18" charset="0"/>
                    </a:rPr>
                    <a:t>A</a:t>
                  </a:r>
                </a:p>
              </p:txBody>
            </p:sp>
            <p:grpSp>
              <p:nvGrpSpPr>
                <p:cNvPr id="59409" name="Group 10"/>
                <p:cNvGrpSpPr/>
                <p:nvPr/>
              </p:nvGrpSpPr>
              <p:grpSpPr bwMode="auto">
                <a:xfrm>
                  <a:off x="1824" y="2112"/>
                  <a:ext cx="1632" cy="1632"/>
                  <a:chOff x="1824" y="2112"/>
                  <a:chExt cx="1632" cy="1632"/>
                </a:xfrm>
              </p:grpSpPr>
              <p:sp>
                <p:nvSpPr>
                  <p:cNvPr id="59411" name="Line 11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824" y="3168"/>
                    <a:ext cx="576" cy="576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/>
                    </a:solidFill>
                    <a:miter lim="800000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/>
                  <a:lstStyle/>
                  <a:p>
                    <a:pPr eaLnBrk="0" hangingPunct="0">
                      <a:buFontTx/>
                      <a:buNone/>
                    </a:pPr>
                    <a:endParaRPr lang="zh-CN" altLang="en-US" b="1">
                      <a:solidFill>
                        <a:prstClr val="black"/>
                      </a:solidFill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  <p:sp>
                <p:nvSpPr>
                  <p:cNvPr id="59412" name="Line 12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976" y="2112"/>
                    <a:ext cx="480" cy="480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/>
                    </a:solidFill>
                    <a:miter lim="800000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/>
                  <a:lstStyle/>
                  <a:p>
                    <a:pPr eaLnBrk="0" hangingPunct="0">
                      <a:buFontTx/>
                      <a:buNone/>
                    </a:pPr>
                    <a:endParaRPr lang="zh-CN" altLang="en-US" b="1">
                      <a:solidFill>
                        <a:prstClr val="black"/>
                      </a:solidFill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</p:grpSp>
            <p:sp>
              <p:nvSpPr>
                <p:cNvPr id="59410" name="Text Box 14"/>
                <p:cNvSpPr txBox="1">
                  <a:spLocks noChangeArrowheads="1"/>
                </p:cNvSpPr>
                <p:nvPr/>
              </p:nvSpPr>
              <p:spPr bwMode="auto">
                <a:xfrm>
                  <a:off x="2875" y="2347"/>
                  <a:ext cx="218" cy="3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0" hangingPunct="0"/>
                  <a:r>
                    <a:rPr lang="en-US" altLang="zh-CN" sz="2400" b="1">
                      <a:solidFill>
                        <a:prstClr val="black"/>
                      </a:solidFill>
                      <a:latin typeface="Times New Roman" pitchFamily="18" charset="0"/>
                      <a:cs typeface="Times New Roman" pitchFamily="18" charset="0"/>
                    </a:rPr>
                    <a:t>.</a:t>
                  </a:r>
                </a:p>
              </p:txBody>
            </p:sp>
          </p:grpSp>
        </p:grpSp>
        <p:sp>
          <p:nvSpPr>
            <p:cNvPr id="59405" name="任意多边形 2"/>
            <p:cNvSpPr>
              <a:spLocks noChangeArrowheads="1"/>
            </p:cNvSpPr>
            <p:nvPr/>
          </p:nvSpPr>
          <p:spPr bwMode="auto">
            <a:xfrm>
              <a:off x="4305" y="6619"/>
              <a:ext cx="1635" cy="1587"/>
            </a:xfrm>
            <a:custGeom>
              <a:avLst/>
              <a:gdLst>
                <a:gd name="T0" fmla="*/ 0 w 1038080"/>
                <a:gd name="T1" fmla="*/ 0 h 1008181"/>
                <a:gd name="T2" fmla="*/ 0 w 1038080"/>
                <a:gd name="T3" fmla="*/ 0 h 1008181"/>
                <a:gd name="T4" fmla="*/ 0 w 1038080"/>
                <a:gd name="T5" fmla="*/ 0 h 1008181"/>
                <a:gd name="T6" fmla="*/ 0 w 1038080"/>
                <a:gd name="T7" fmla="*/ 0 h 1008181"/>
                <a:gd name="T8" fmla="*/ 0 w 1038080"/>
                <a:gd name="T9" fmla="*/ 0 h 1008181"/>
                <a:gd name="T10" fmla="*/ 0 w 1038080"/>
                <a:gd name="T11" fmla="*/ 0 h 100818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038080" h="1008181">
                  <a:moveTo>
                    <a:pt x="889635" y="0"/>
                  </a:moveTo>
                  <a:cubicBezTo>
                    <a:pt x="916305" y="30480"/>
                    <a:pt x="996315" y="69215"/>
                    <a:pt x="1021080" y="197485"/>
                  </a:cubicBezTo>
                  <a:cubicBezTo>
                    <a:pt x="1045845" y="325755"/>
                    <a:pt x="1043940" y="494030"/>
                    <a:pt x="1012825" y="641985"/>
                  </a:cubicBezTo>
                  <a:cubicBezTo>
                    <a:pt x="981710" y="789940"/>
                    <a:pt x="981710" y="866140"/>
                    <a:pt x="864870" y="938530"/>
                  </a:cubicBezTo>
                  <a:cubicBezTo>
                    <a:pt x="748030" y="1010920"/>
                    <a:pt x="600710" y="1014095"/>
                    <a:pt x="427990" y="1003935"/>
                  </a:cubicBezTo>
                  <a:cubicBezTo>
                    <a:pt x="255270" y="993775"/>
                    <a:pt x="76835" y="913130"/>
                    <a:pt x="0" y="889000"/>
                  </a:cubicBezTo>
                </a:path>
              </a:pathLst>
            </a:custGeom>
            <a:noFill/>
            <a:ln w="38100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eaLnBrk="0" hangingPunct="0">
                <a:buFontTx/>
                <a:buNone/>
              </a:pPr>
              <a:endParaRPr lang="zh-CN" altLang="en-US" b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24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624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62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466" grpId="0"/>
      <p:bldP spid="62466" grpId="1"/>
      <p:bldP spid="62469" grpId="0" bldLvl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/>
        </p:nvSpPr>
        <p:spPr bwMode="auto">
          <a:xfrm>
            <a:off x="1043608" y="1059582"/>
            <a:ext cx="7204075" cy="86201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ts val="3800"/>
              </a:lnSpc>
              <a:buClr>
                <a:srgbClr val="0000FF"/>
              </a:buClr>
            </a:pPr>
            <a:r>
              <a:rPr lang="en-US" altLang="zh-CN" sz="2400" b="1" dirty="0" smtClean="0">
                <a:solidFill>
                  <a:prstClr val="black"/>
                </a:solidFill>
                <a:latin typeface="Times New Roman" panose="02020603050405020304"/>
                <a:ea typeface="楷体" panose="02010609060101010101" pitchFamily="49" charset="-122"/>
              </a:rPr>
              <a:t>2.</a:t>
            </a:r>
            <a:r>
              <a:rPr lang="zh-CN" altLang="en-US" sz="2400" b="1" dirty="0" smtClean="0">
                <a:solidFill>
                  <a:prstClr val="black"/>
                </a:solidFill>
                <a:latin typeface="Times New Roman" panose="02020603050405020304"/>
                <a:ea typeface="楷体" panose="02010609060101010101" pitchFamily="49" charset="-122"/>
              </a:rPr>
              <a:t>把</a:t>
            </a:r>
            <a:r>
              <a:rPr lang="zh-CN" altLang="en-US" sz="2400" b="1" dirty="0">
                <a:solidFill>
                  <a:prstClr val="black"/>
                </a:solidFill>
                <a:latin typeface="Times New Roman" panose="02020603050405020304"/>
                <a:ea typeface="楷体" panose="02010609060101010101" pitchFamily="49" charset="-122"/>
              </a:rPr>
              <a:t>原来弯曲的河道改直，</a:t>
            </a:r>
            <a:r>
              <a:rPr lang="en-US" altLang="zh-CN" sz="2400" b="1" i="1" dirty="0">
                <a:solidFill>
                  <a:prstClr val="black"/>
                </a:solidFill>
                <a:latin typeface="Times New Roman" panose="02020603050405020304"/>
                <a:ea typeface="楷体" panose="02010609060101010101" pitchFamily="49" charset="-122"/>
              </a:rPr>
              <a:t>A</a:t>
            </a:r>
            <a:r>
              <a:rPr lang="zh-CN" altLang="en-US" sz="2400" b="1" dirty="0">
                <a:solidFill>
                  <a:prstClr val="black"/>
                </a:solidFill>
                <a:latin typeface="Times New Roman" panose="02020603050405020304"/>
                <a:ea typeface="楷体" panose="02010609060101010101" pitchFamily="49" charset="-122"/>
              </a:rPr>
              <a:t>，</a:t>
            </a:r>
            <a:r>
              <a:rPr lang="en-US" altLang="zh-CN" sz="2400" b="1" i="1" dirty="0">
                <a:solidFill>
                  <a:prstClr val="black"/>
                </a:solidFill>
                <a:latin typeface="Times New Roman" panose="02020603050405020304"/>
                <a:ea typeface="楷体" panose="02010609060101010101" pitchFamily="49" charset="-122"/>
              </a:rPr>
              <a:t>B</a:t>
            </a:r>
            <a:r>
              <a:rPr lang="en-US" altLang="zh-CN" sz="2400" b="1" dirty="0">
                <a:solidFill>
                  <a:prstClr val="black"/>
                </a:solidFill>
                <a:latin typeface="Times New Roman" panose="02020603050405020304"/>
                <a:ea typeface="楷体" panose="02010609060101010101" pitchFamily="49" charset="-122"/>
              </a:rPr>
              <a:t> </a:t>
            </a:r>
            <a:r>
              <a:rPr lang="zh-CN" altLang="en-US" sz="2400" b="1" dirty="0">
                <a:solidFill>
                  <a:prstClr val="black"/>
                </a:solidFill>
                <a:latin typeface="Times New Roman" panose="02020603050405020304"/>
                <a:ea typeface="楷体" panose="02010609060101010101" pitchFamily="49" charset="-122"/>
              </a:rPr>
              <a:t>两地间的河道长度有什么变化？</a:t>
            </a:r>
          </a:p>
        </p:txBody>
      </p:sp>
      <p:pic>
        <p:nvPicPr>
          <p:cNvPr id="60419" name="Picture 4" descr="W02010082440105989115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1555" y="2138522"/>
            <a:ext cx="2859087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0420" name="文本框 1"/>
          <p:cNvSpPr txBox="1">
            <a:spLocks noChangeArrowheads="1"/>
          </p:cNvSpPr>
          <p:nvPr/>
        </p:nvSpPr>
        <p:spPr bwMode="auto">
          <a:xfrm>
            <a:off x="3651250" y="3643472"/>
            <a:ext cx="638175" cy="414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100" b="1" i="1" dirty="0">
                <a:solidFill>
                  <a:srgbClr val="FFFFFF"/>
                </a:solidFill>
                <a:latin typeface="Times New Roman" panose="02020603050405020304"/>
              </a:rPr>
              <a:t>A</a:t>
            </a:r>
          </a:p>
        </p:txBody>
      </p:sp>
      <p:sp>
        <p:nvSpPr>
          <p:cNvPr id="60421" name="文本框 2"/>
          <p:cNvSpPr txBox="1">
            <a:spLocks noChangeArrowheads="1"/>
          </p:cNvSpPr>
          <p:nvPr/>
        </p:nvSpPr>
        <p:spPr bwMode="auto">
          <a:xfrm>
            <a:off x="3443844" y="4435475"/>
            <a:ext cx="638175" cy="414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100" b="1" i="1" dirty="0">
                <a:solidFill>
                  <a:srgbClr val="FFFFFF"/>
                </a:solidFill>
                <a:latin typeface="Times New Roman" panose="02020603050405020304"/>
              </a:rPr>
              <a:t>B</a:t>
            </a:r>
          </a:p>
        </p:txBody>
      </p:sp>
      <p:sp>
        <p:nvSpPr>
          <p:cNvPr id="29701" name="文本框 3"/>
          <p:cNvSpPr txBox="1">
            <a:spLocks noChangeArrowheads="1"/>
          </p:cNvSpPr>
          <p:nvPr/>
        </p:nvSpPr>
        <p:spPr bwMode="auto">
          <a:xfrm>
            <a:off x="5962650" y="2500313"/>
            <a:ext cx="3001838" cy="10669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ts val="3800"/>
              </a:lnSpc>
            </a:pPr>
            <a:r>
              <a:rPr lang="en-US" altLang="zh-CN" sz="2400" b="1" i="1" dirty="0">
                <a:solidFill>
                  <a:srgbClr val="FF0000"/>
                </a:solidFill>
                <a:latin typeface="Times New Roman" panose="02020603050405020304"/>
              </a:rPr>
              <a:t>A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/>
              </a:rPr>
              <a:t>，</a:t>
            </a:r>
            <a:r>
              <a:rPr lang="en-US" altLang="zh-CN" sz="2400" b="1" i="1" dirty="0">
                <a:solidFill>
                  <a:srgbClr val="FF0000"/>
                </a:solidFill>
                <a:latin typeface="Times New Roman" panose="02020603050405020304"/>
              </a:rPr>
              <a:t>B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/>
              </a:rPr>
              <a:t> 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/>
              </a:rPr>
              <a:t>两地间的河道长度变短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/>
              </a:rPr>
              <a:t>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97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0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3"/>
          <p:cNvSpPr>
            <a:spLocks noGrp="1" noChangeArrowheads="1"/>
          </p:cNvSpPr>
          <p:nvPr/>
        </p:nvSpPr>
        <p:spPr bwMode="auto">
          <a:xfrm>
            <a:off x="763587" y="965611"/>
            <a:ext cx="7769225" cy="231933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30000"/>
              </a:lnSpc>
            </a:pPr>
            <a:r>
              <a:rPr lang="en-US" altLang="zh-CN" sz="2400" b="1" dirty="0">
                <a:solidFill>
                  <a:srgbClr val="FF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1. </a:t>
            </a:r>
            <a:r>
              <a:rPr lang="zh-CN" altLang="en-US" sz="2400" b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下列说法正确的是 </a:t>
            </a:r>
            <a:r>
              <a:rPr lang="en-US" altLang="zh-CN" sz="2400" b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(        )</a:t>
            </a:r>
          </a:p>
          <a:p>
            <a:pPr>
              <a:lnSpc>
                <a:spcPct val="130000"/>
              </a:lnSpc>
            </a:pPr>
            <a:r>
              <a:rPr lang="en-US" altLang="zh-CN" sz="2400" b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     A. </a:t>
            </a:r>
            <a:r>
              <a:rPr lang="zh-CN" altLang="en-US" sz="2400" b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两点间距离的定义是指两点之间的线段</a:t>
            </a:r>
          </a:p>
          <a:p>
            <a:pPr>
              <a:lnSpc>
                <a:spcPct val="130000"/>
              </a:lnSpc>
            </a:pPr>
            <a:r>
              <a:rPr lang="en-US" altLang="zh-CN" sz="2400" b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     B. </a:t>
            </a:r>
            <a:r>
              <a:rPr lang="zh-CN" altLang="en-US" sz="2400" b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两点之间的距离是指两点之间的直线</a:t>
            </a:r>
          </a:p>
          <a:p>
            <a:pPr>
              <a:lnSpc>
                <a:spcPct val="130000"/>
              </a:lnSpc>
            </a:pPr>
            <a:r>
              <a:rPr lang="en-US" altLang="zh-CN" sz="2400" b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     C. </a:t>
            </a:r>
            <a:r>
              <a:rPr lang="zh-CN" altLang="en-US" sz="2400" b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两点之间的距离是指连接两点之间线段的长度</a:t>
            </a:r>
          </a:p>
          <a:p>
            <a:pPr>
              <a:lnSpc>
                <a:spcPct val="130000"/>
              </a:lnSpc>
            </a:pPr>
            <a:r>
              <a:rPr lang="en-US" altLang="zh-CN" sz="2400" b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     D. </a:t>
            </a:r>
            <a:r>
              <a:rPr lang="zh-CN" altLang="en-US" sz="2400" b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两点之间的距离是两点之间的直线的长度</a:t>
            </a:r>
          </a:p>
        </p:txBody>
      </p:sp>
      <p:sp>
        <p:nvSpPr>
          <p:cNvPr id="64515" name="Rectangle 3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763587" y="3344422"/>
            <a:ext cx="7585075" cy="561975"/>
          </a:xfrm>
          <a:prstGeom prst="rect">
            <a:avLst/>
          </a:prstGeom>
          <a:solidFill>
            <a:srgbClr val="FFFFFF"/>
          </a:solidFill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sz="2400" b="1" dirty="0">
                <a:solidFill>
                  <a:srgbClr val="FF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2. </a:t>
            </a:r>
            <a:r>
              <a:rPr lang="zh-CN" altLang="en-US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如图，</a:t>
            </a:r>
            <a:r>
              <a:rPr lang="en-US" altLang="zh-CN" sz="2400" b="1" i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AC </a:t>
            </a:r>
            <a:r>
              <a:rPr lang="en-US" altLang="zh-CN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= </a:t>
            </a:r>
            <a:r>
              <a:rPr lang="en-US" altLang="zh-CN" sz="2400" b="1" i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DB</a:t>
            </a:r>
            <a:r>
              <a:rPr lang="zh-CN" altLang="en-US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，则图中另外两条相等的线段为</a:t>
            </a:r>
            <a:r>
              <a:rPr lang="en-US" altLang="zh-CN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_____________.</a:t>
            </a:r>
            <a:endParaRPr lang="zh-CN" altLang="en-US" sz="2400" b="1" dirty="0">
              <a:latin typeface="Times New Roman" pitchFamily="18" charset="0"/>
              <a:ea typeface="楷体" panose="02010609060101010101" pitchFamily="49" charset="-122"/>
              <a:cs typeface="Times New Roman" pitchFamily="18" charset="0"/>
            </a:endParaRPr>
          </a:p>
        </p:txBody>
      </p:sp>
      <p:sp>
        <p:nvSpPr>
          <p:cNvPr id="2" name="Text Box 28"/>
          <p:cNvSpPr txBox="1">
            <a:spLocks noChangeArrowheads="1"/>
          </p:cNvSpPr>
          <p:nvPr/>
        </p:nvSpPr>
        <p:spPr bwMode="auto">
          <a:xfrm flipH="1">
            <a:off x="3923928" y="1042894"/>
            <a:ext cx="33496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</a:t>
            </a:r>
          </a:p>
        </p:txBody>
      </p:sp>
      <p:grpSp>
        <p:nvGrpSpPr>
          <p:cNvPr id="64517" name="组合 13"/>
          <p:cNvGrpSpPr/>
          <p:nvPr/>
        </p:nvGrpSpPr>
        <p:grpSpPr bwMode="auto">
          <a:xfrm>
            <a:off x="4821238" y="4074388"/>
            <a:ext cx="3943350" cy="436562"/>
            <a:chOff x="4582" y="7677"/>
            <a:chExt cx="8283" cy="917"/>
          </a:xfrm>
        </p:grpSpPr>
        <p:sp>
          <p:nvSpPr>
            <p:cNvPr id="64530" name="文本框 9"/>
            <p:cNvSpPr txBox="1">
              <a:spLocks noChangeArrowheads="1"/>
            </p:cNvSpPr>
            <p:nvPr/>
          </p:nvSpPr>
          <p:spPr bwMode="auto">
            <a:xfrm>
              <a:off x="4582" y="7725"/>
              <a:ext cx="8283" cy="8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2100" b="1" i="1" dirty="0">
                  <a:solidFill>
                    <a:srgbClr val="0000FF"/>
                  </a:solidFill>
                  <a:latin typeface="Times New Roman" pitchFamily="18" charset="0"/>
                  <a:cs typeface="Times New Roman" pitchFamily="18" charset="0"/>
                </a:rPr>
                <a:t>A        C                 D         B             </a:t>
              </a:r>
            </a:p>
          </p:txBody>
        </p:sp>
        <p:grpSp>
          <p:nvGrpSpPr>
            <p:cNvPr id="64531" name="组合 12"/>
            <p:cNvGrpSpPr/>
            <p:nvPr/>
          </p:nvGrpSpPr>
          <p:grpSpPr bwMode="auto">
            <a:xfrm>
              <a:off x="4865" y="7677"/>
              <a:ext cx="5939" cy="132"/>
              <a:chOff x="4865" y="8016"/>
              <a:chExt cx="5939" cy="132"/>
            </a:xfrm>
          </p:grpSpPr>
          <p:sp>
            <p:nvSpPr>
              <p:cNvPr id="64532" name="Line 56"/>
              <p:cNvSpPr>
                <a:spLocks noChangeShapeType="1"/>
              </p:cNvSpPr>
              <p:nvPr/>
            </p:nvSpPr>
            <p:spPr bwMode="auto">
              <a:xfrm>
                <a:off x="4954" y="8069"/>
                <a:ext cx="1490" cy="9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eaLnBrk="0" hangingPunct="0">
                  <a:buFontTx/>
                  <a:buNone/>
                </a:pPr>
                <a:endParaRPr lang="zh-CN" altLang="en-US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64533" name="Line 56"/>
              <p:cNvSpPr>
                <a:spLocks noChangeShapeType="1"/>
              </p:cNvSpPr>
              <p:nvPr/>
            </p:nvSpPr>
            <p:spPr bwMode="auto">
              <a:xfrm>
                <a:off x="6510" y="8074"/>
                <a:ext cx="2590" cy="3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eaLnBrk="0" hangingPunct="0">
                  <a:buFontTx/>
                  <a:buNone/>
                </a:pPr>
                <a:endParaRPr lang="zh-CN" altLang="en-US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64534" name="椭圆 3"/>
              <p:cNvSpPr>
                <a:spLocks noChangeArrowheads="1"/>
              </p:cNvSpPr>
              <p:nvPr/>
            </p:nvSpPr>
            <p:spPr bwMode="auto">
              <a:xfrm>
                <a:off x="6408" y="8020"/>
                <a:ext cx="119" cy="119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</a:ln>
            </p:spPr>
            <p:txBody>
              <a:bodyPr lIns="68580" tIns="34290" rIns="68580" bIns="34290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endParaRPr lang="zh-CN" altLang="en-US" sz="10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64535" name="椭圆 4"/>
              <p:cNvSpPr>
                <a:spLocks noChangeArrowheads="1"/>
              </p:cNvSpPr>
              <p:nvPr/>
            </p:nvSpPr>
            <p:spPr bwMode="auto">
              <a:xfrm>
                <a:off x="10685" y="8016"/>
                <a:ext cx="119" cy="119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</a:ln>
            </p:spPr>
            <p:txBody>
              <a:bodyPr lIns="68580" tIns="34290" rIns="68580" bIns="34290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endParaRPr lang="zh-CN" altLang="en-US" sz="10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64536" name="椭圆 6"/>
              <p:cNvSpPr>
                <a:spLocks noChangeArrowheads="1"/>
              </p:cNvSpPr>
              <p:nvPr/>
            </p:nvSpPr>
            <p:spPr bwMode="auto">
              <a:xfrm>
                <a:off x="4865" y="8016"/>
                <a:ext cx="119" cy="119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</a:ln>
            </p:spPr>
            <p:txBody>
              <a:bodyPr lIns="68580" tIns="34290" rIns="68580" bIns="34290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endParaRPr lang="zh-CN" altLang="en-US" sz="10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64537" name="椭圆 8"/>
              <p:cNvSpPr>
                <a:spLocks noChangeArrowheads="1"/>
              </p:cNvSpPr>
              <p:nvPr/>
            </p:nvSpPr>
            <p:spPr bwMode="auto">
              <a:xfrm>
                <a:off x="9081" y="8029"/>
                <a:ext cx="119" cy="119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</a:ln>
            </p:spPr>
            <p:txBody>
              <a:bodyPr lIns="68580" tIns="34290" rIns="68580" bIns="34290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endParaRPr lang="zh-CN" altLang="en-US" sz="10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64538" name="Line 56"/>
              <p:cNvSpPr>
                <a:spLocks noChangeShapeType="1"/>
              </p:cNvSpPr>
              <p:nvPr/>
            </p:nvSpPr>
            <p:spPr bwMode="auto">
              <a:xfrm>
                <a:off x="9196" y="8069"/>
                <a:ext cx="1490" cy="9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eaLnBrk="0" hangingPunct="0">
                  <a:buFontTx/>
                  <a:buNone/>
                </a:pPr>
                <a:endParaRPr lang="zh-CN" altLang="en-US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</p:grp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1435696" y="3906397"/>
            <a:ext cx="133241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 b="1" i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宋体" panose="02010600030101010101" pitchFamily="2" charset="-122"/>
              </a:rPr>
              <a:t>AD</a:t>
            </a:r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宋体" panose="02010600030101010101" pitchFamily="2" charset="-122"/>
              </a:rPr>
              <a:t>＝</a:t>
            </a:r>
            <a:r>
              <a:rPr lang="en-US" altLang="zh-CN" sz="2400" b="1" i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宋体" panose="02010600030101010101" pitchFamily="2" charset="-122"/>
              </a:rPr>
              <a:t>BC</a:t>
            </a:r>
            <a:endParaRPr lang="en-US" altLang="zh-CN" sz="2400" b="1" i="1" dirty="0">
              <a:solidFill>
                <a:srgbClr val="FF0000"/>
              </a:solidFill>
              <a:latin typeface="Times New Roman" pitchFamily="18" charset="0"/>
              <a:ea typeface="黑体" panose="02010609060101010101" pitchFamily="49" charset="-122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矩形 20"/>
          <p:cNvSpPr/>
          <p:nvPr/>
        </p:nvSpPr>
        <p:spPr>
          <a:xfrm>
            <a:off x="892126" y="1203598"/>
            <a:ext cx="799288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dirty="0">
                <a:latin typeface="黑体" pitchFamily="49" charset="-122"/>
                <a:ea typeface="黑体" pitchFamily="49" charset="-122"/>
                <a:cs typeface="Times New Roman" pitchFamily="18" charset="0"/>
              </a:rPr>
              <a:t>1</a:t>
            </a:r>
            <a:r>
              <a:rPr lang="en-US" altLang="zh-CN" sz="2800" i="1" dirty="0">
                <a:latin typeface="黑体" pitchFamily="49" charset="-122"/>
                <a:ea typeface="黑体" pitchFamily="49" charset="-122"/>
                <a:cs typeface="Times New Roman" pitchFamily="18" charset="0"/>
              </a:rPr>
              <a:t>.</a:t>
            </a:r>
            <a:r>
              <a:rPr lang="zh-CN" altLang="en-US" sz="2800" dirty="0">
                <a:latin typeface="黑体" pitchFamily="49" charset="-122"/>
                <a:ea typeface="黑体" pitchFamily="49" charset="-122"/>
                <a:cs typeface="Times New Roman" pitchFamily="18" charset="0"/>
              </a:rPr>
              <a:t>线段长短的比较</a:t>
            </a:r>
            <a:r>
              <a:rPr lang="en-US" altLang="zh-CN" sz="2800" dirty="0" smtClean="0">
                <a:latin typeface="黑体" pitchFamily="49" charset="-122"/>
                <a:ea typeface="黑体" pitchFamily="49" charset="-122"/>
                <a:cs typeface="Times New Roman" pitchFamily="18" charset="0"/>
              </a:rPr>
              <a:t>:</a:t>
            </a:r>
          </a:p>
          <a:p>
            <a:pPr>
              <a:lnSpc>
                <a:spcPct val="150000"/>
              </a:lnSpc>
            </a:pPr>
            <a:r>
              <a:rPr lang="en-US" altLang="zh-CN" sz="2800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cs typeface="Times New Roman" pitchFamily="18" charset="0"/>
              </a:rPr>
              <a:t>(</a:t>
            </a:r>
            <a:r>
              <a:rPr lang="en-US" altLang="zh-CN" sz="2800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cs typeface="Times New Roman" pitchFamily="18" charset="0"/>
              </a:rPr>
              <a:t>1)</a:t>
            </a:r>
            <a:r>
              <a:rPr lang="zh-CN" altLang="en-US" sz="2800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cs typeface="Times New Roman" pitchFamily="18" charset="0"/>
              </a:rPr>
              <a:t>度量法</a:t>
            </a:r>
            <a:r>
              <a:rPr lang="en-US" altLang="zh-CN" sz="2800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cs typeface="Times New Roman" pitchFamily="18" charset="0"/>
              </a:rPr>
              <a:t>;(2)</a:t>
            </a:r>
            <a:r>
              <a:rPr lang="zh-CN" altLang="en-US" sz="2800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cs typeface="Times New Roman" pitchFamily="18" charset="0"/>
              </a:rPr>
              <a:t>叠合法</a:t>
            </a:r>
            <a:r>
              <a:rPr lang="en-US" altLang="zh-CN" sz="2800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cs typeface="Times New Roman" pitchFamily="18" charset="0"/>
              </a:rPr>
              <a:t>:</a:t>
            </a:r>
            <a:r>
              <a:rPr lang="zh-CN" altLang="en-US" sz="2800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cs typeface="Times New Roman" pitchFamily="18" charset="0"/>
              </a:rPr>
              <a:t>尺规作图</a:t>
            </a:r>
            <a:r>
              <a:rPr lang="en-US" altLang="zh-CN" sz="2800" i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cs typeface="Times New Roman" pitchFamily="18" charset="0"/>
              </a:rPr>
              <a:t>.</a:t>
            </a:r>
            <a:endParaRPr lang="zh-CN" altLang="en-US" sz="2800" dirty="0">
              <a:solidFill>
                <a:srgbClr val="FF0000"/>
              </a:solidFill>
              <a:latin typeface="黑体" pitchFamily="49" charset="-122"/>
              <a:ea typeface="黑体" pitchFamily="49" charset="-122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en-US" altLang="zh-CN" sz="2800" dirty="0" smtClean="0">
                <a:latin typeface="黑体" pitchFamily="49" charset="-122"/>
                <a:ea typeface="黑体" pitchFamily="49" charset="-122"/>
                <a:cs typeface="Times New Roman" pitchFamily="18" charset="0"/>
              </a:rPr>
              <a:t>2</a:t>
            </a:r>
            <a:r>
              <a:rPr lang="en-US" altLang="zh-CN" sz="2800" i="1" dirty="0">
                <a:latin typeface="黑体" pitchFamily="49" charset="-122"/>
                <a:ea typeface="黑体" pitchFamily="49" charset="-122"/>
                <a:cs typeface="Times New Roman" pitchFamily="18" charset="0"/>
              </a:rPr>
              <a:t>.</a:t>
            </a:r>
            <a:r>
              <a:rPr lang="zh-CN" altLang="en-US" sz="2800" dirty="0">
                <a:latin typeface="黑体" pitchFamily="49" charset="-122"/>
                <a:ea typeface="黑体" pitchFamily="49" charset="-122"/>
                <a:cs typeface="Times New Roman" pitchFamily="18" charset="0"/>
              </a:rPr>
              <a:t>基本事实</a:t>
            </a:r>
            <a:r>
              <a:rPr lang="en-US" altLang="zh-CN" sz="2800" dirty="0">
                <a:latin typeface="黑体" pitchFamily="49" charset="-122"/>
                <a:ea typeface="黑体" pitchFamily="49" charset="-122"/>
                <a:cs typeface="Times New Roman" pitchFamily="18" charset="0"/>
              </a:rPr>
              <a:t>:</a:t>
            </a:r>
            <a:r>
              <a:rPr lang="zh-CN" altLang="en-US" sz="2800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cs typeface="Times New Roman" pitchFamily="18" charset="0"/>
              </a:rPr>
              <a:t>两点之间</a:t>
            </a:r>
            <a:r>
              <a:rPr lang="en-US" altLang="zh-CN" sz="2800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cs typeface="Times New Roman" pitchFamily="18" charset="0"/>
              </a:rPr>
              <a:t>,</a:t>
            </a:r>
            <a:r>
              <a:rPr lang="zh-CN" altLang="en-US" sz="2800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cs typeface="Times New Roman" pitchFamily="18" charset="0"/>
              </a:rPr>
              <a:t>线段最短</a:t>
            </a:r>
            <a:r>
              <a:rPr lang="en-US" altLang="zh-CN" sz="2800" i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cs typeface="Times New Roman" pitchFamily="18" charset="0"/>
              </a:rPr>
              <a:t>.</a:t>
            </a:r>
            <a:endParaRPr lang="zh-CN" altLang="en-US" sz="2800" dirty="0">
              <a:solidFill>
                <a:srgbClr val="FF0000"/>
              </a:solidFill>
              <a:latin typeface="黑体" pitchFamily="49" charset="-122"/>
              <a:ea typeface="黑体" pitchFamily="49" charset="-122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en-US" altLang="zh-CN" sz="2800" dirty="0" smtClean="0">
                <a:latin typeface="黑体" pitchFamily="49" charset="-122"/>
                <a:ea typeface="黑体" pitchFamily="49" charset="-122"/>
                <a:cs typeface="Times New Roman" pitchFamily="18" charset="0"/>
              </a:rPr>
              <a:t>3</a:t>
            </a:r>
            <a:r>
              <a:rPr lang="en-US" altLang="zh-CN" sz="2800" i="1" dirty="0">
                <a:latin typeface="黑体" pitchFamily="49" charset="-122"/>
                <a:ea typeface="黑体" pitchFamily="49" charset="-122"/>
                <a:cs typeface="Times New Roman" pitchFamily="18" charset="0"/>
              </a:rPr>
              <a:t>.</a:t>
            </a:r>
            <a:r>
              <a:rPr lang="zh-CN" altLang="en-US" sz="2800" dirty="0">
                <a:latin typeface="黑体" pitchFamily="49" charset="-122"/>
                <a:ea typeface="黑体" pitchFamily="49" charset="-122"/>
                <a:cs typeface="Times New Roman" pitchFamily="18" charset="0"/>
              </a:rPr>
              <a:t>两点间的距离</a:t>
            </a:r>
            <a:r>
              <a:rPr lang="en-US" altLang="zh-CN" sz="2800" i="1" dirty="0">
                <a:latin typeface="黑体" pitchFamily="49" charset="-122"/>
                <a:ea typeface="黑体" pitchFamily="49" charset="-122"/>
                <a:cs typeface="Times New Roman" pitchFamily="18" charset="0"/>
              </a:rPr>
              <a:t>.</a:t>
            </a:r>
            <a:endParaRPr lang="zh-CN" altLang="en-US" sz="2800" dirty="0">
              <a:latin typeface="黑体" pitchFamily="49" charset="-122"/>
              <a:ea typeface="黑体" pitchFamily="49" charset="-122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836010" y="1923678"/>
            <a:ext cx="5987009" cy="715564"/>
          </a:xfrm>
          <a:prstGeom prst="rect">
            <a:avLst/>
          </a:prstGeom>
          <a:noFill/>
        </p:spPr>
        <p:txBody>
          <a:bodyPr wrap="square" lIns="91426" tIns="45712" rIns="91426" bIns="45712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3200" dirty="0" smtClean="0">
                <a:solidFill>
                  <a:prstClr val="white"/>
                </a:solidFill>
                <a:latin typeface="黑体" pitchFamily="49" charset="-122"/>
                <a:ea typeface="黑体" pitchFamily="49" charset="-122"/>
              </a:rPr>
              <a:t>完成课后练习题</a:t>
            </a:r>
            <a:r>
              <a:rPr lang="en-US" altLang="zh-CN" sz="3200" dirty="0" smtClean="0">
                <a:solidFill>
                  <a:prstClr val="white"/>
                </a:solidFill>
                <a:latin typeface="黑体" pitchFamily="49" charset="-122"/>
                <a:ea typeface="黑体" pitchFamily="49" charset="-122"/>
              </a:rPr>
              <a:t>.</a:t>
            </a:r>
            <a:endParaRPr lang="zh-CN" altLang="en-US" sz="3200" dirty="0">
              <a:solidFill>
                <a:prstClr val="white"/>
              </a:solidFill>
              <a:latin typeface="黑体" pitchFamily="49" charset="-122"/>
              <a:ea typeface="黑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74183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6" name="矩形 11"/>
          <p:cNvSpPr>
            <a:spLocks noChangeArrowheads="1"/>
          </p:cNvSpPr>
          <p:nvPr/>
        </p:nvSpPr>
        <p:spPr bwMode="auto">
          <a:xfrm>
            <a:off x="788981" y="1275606"/>
            <a:ext cx="8136904" cy="2308324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defRPr/>
            </a:pPr>
            <a:r>
              <a:rPr lang="en-US" altLang="zh-CN" sz="2400" b="1" dirty="0" smtClean="0">
                <a:solidFill>
                  <a:srgbClr val="FF0000"/>
                </a:solidFill>
                <a:latin typeface="Times New Roman" panose="02020603050405020304"/>
                <a:ea typeface="楷体" panose="02010609060101010101" pitchFamily="49" charset="-122"/>
                <a:cs typeface="楷体" panose="02010609060101010101" pitchFamily="49" charset="-122"/>
                <a:sym typeface="宋体" panose="02010600030101010101" pitchFamily="2" charset="-122"/>
              </a:rPr>
              <a:t>1.</a:t>
            </a:r>
            <a:r>
              <a:rPr lang="zh-CN" altLang="en-US" sz="2400" b="1" dirty="0" smtClean="0">
                <a:solidFill>
                  <a:prstClr val="black"/>
                </a:solidFill>
                <a:latin typeface="Times New Roman" panose="02020603050405020304"/>
                <a:ea typeface="楷体" panose="02010609060101010101" pitchFamily="49" charset="-122"/>
                <a:cs typeface="楷体" panose="02010609060101010101" pitchFamily="49" charset="-122"/>
                <a:sym typeface="宋体" panose="02010600030101010101" pitchFamily="2" charset="-122"/>
              </a:rPr>
              <a:t>用</a:t>
            </a:r>
            <a:r>
              <a:rPr lang="zh-CN" altLang="en-US" sz="2400" b="1" dirty="0">
                <a:solidFill>
                  <a:prstClr val="black"/>
                </a:solidFill>
                <a:latin typeface="Times New Roman" panose="02020603050405020304"/>
                <a:ea typeface="楷体" panose="02010609060101010101" pitchFamily="49" charset="-122"/>
                <a:cs typeface="楷体" panose="02010609060101010101" pitchFamily="49" charset="-122"/>
                <a:sym typeface="宋体" panose="02010600030101010101" pitchFamily="2" charset="-122"/>
              </a:rPr>
              <a:t>尺规画一条线段等于已知线段，会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/>
                <a:ea typeface="楷体" panose="02010609060101010101" pitchFamily="49" charset="-122"/>
                <a:cs typeface="楷体" panose="02010609060101010101" pitchFamily="49" charset="-122"/>
                <a:sym typeface="宋体" panose="02010600030101010101" pitchFamily="2" charset="-122"/>
              </a:rPr>
              <a:t>比较</a:t>
            </a:r>
            <a:r>
              <a:rPr lang="zh-CN" altLang="en-US" sz="2400" b="1" dirty="0">
                <a:solidFill>
                  <a:prstClr val="black"/>
                </a:solidFill>
                <a:latin typeface="Times New Roman" panose="02020603050405020304"/>
                <a:ea typeface="楷体" panose="02010609060101010101" pitchFamily="49" charset="-122"/>
                <a:cs typeface="楷体" panose="02010609060101010101" pitchFamily="49" charset="-122"/>
                <a:sym typeface="宋体" panose="02010600030101010101" pitchFamily="2" charset="-122"/>
              </a:rPr>
              <a:t>两条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/>
                <a:ea typeface="楷体" panose="02010609060101010101" pitchFamily="49" charset="-122"/>
                <a:cs typeface="楷体" panose="02010609060101010101" pitchFamily="49" charset="-122"/>
                <a:sym typeface="宋体" panose="02010600030101010101" pitchFamily="2" charset="-122"/>
              </a:rPr>
              <a:t>线段</a:t>
            </a:r>
            <a:r>
              <a:rPr lang="zh-CN" altLang="en-US" sz="2400" b="1" dirty="0">
                <a:solidFill>
                  <a:prstClr val="black"/>
                </a:solidFill>
                <a:latin typeface="Times New Roman" panose="02020603050405020304"/>
                <a:ea typeface="楷体" panose="02010609060101010101" pitchFamily="49" charset="-122"/>
                <a:cs typeface="楷体" panose="02010609060101010101" pitchFamily="49" charset="-122"/>
                <a:sym typeface="宋体" panose="02010600030101010101" pitchFamily="2" charset="-122"/>
              </a:rPr>
              <a:t>的长短</a:t>
            </a:r>
            <a:r>
              <a:rPr lang="en-US" altLang="zh-CN" sz="2400" b="1" dirty="0">
                <a:solidFill>
                  <a:prstClr val="black"/>
                </a:solidFill>
                <a:latin typeface="Times New Roman" panose="02020603050405020304"/>
                <a:ea typeface="楷体" panose="02010609060101010101" pitchFamily="49" charset="-122"/>
                <a:cs typeface="楷体" panose="02010609060101010101" pitchFamily="49" charset="-122"/>
              </a:rPr>
              <a:t>. </a:t>
            </a:r>
            <a:endParaRPr lang="en-US" altLang="zh-CN" sz="2400" b="1" dirty="0" smtClean="0">
              <a:solidFill>
                <a:prstClr val="black"/>
              </a:solidFill>
              <a:latin typeface="Times New Roman" panose="02020603050405020304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algn="just">
              <a:lnSpc>
                <a:spcPct val="150000"/>
              </a:lnSpc>
              <a:defRPr/>
            </a:pPr>
            <a:r>
              <a:rPr lang="en-US" altLang="zh-CN" sz="2400" b="1" dirty="0" smtClean="0">
                <a:solidFill>
                  <a:srgbClr val="FF0000"/>
                </a:solidFill>
                <a:latin typeface="Times New Roman" panose="02020603050405020304"/>
                <a:ea typeface="楷体" panose="02010609060101010101" pitchFamily="49" charset="-122"/>
                <a:cs typeface="楷体" panose="02010609060101010101" pitchFamily="49" charset="-122"/>
              </a:rPr>
              <a:t>2. </a:t>
            </a:r>
            <a:r>
              <a:rPr lang="zh-CN" altLang="en-US" sz="2400" b="1" dirty="0">
                <a:solidFill>
                  <a:prstClr val="black"/>
                </a:solidFill>
                <a:latin typeface="Times New Roman" panose="02020603050405020304"/>
                <a:ea typeface="楷体" panose="02010609060101010101" pitchFamily="49" charset="-122"/>
                <a:cs typeface="楷体" panose="02010609060101010101" pitchFamily="49" charset="-122"/>
                <a:sym typeface="微软雅黑" panose="020B0503020204020204" pitchFamily="34" charset="-122"/>
              </a:rPr>
              <a:t>体会文字语言、符号语言和图形语言的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/>
                <a:ea typeface="楷体" panose="02010609060101010101" pitchFamily="49" charset="-122"/>
                <a:cs typeface="楷体" panose="02010609060101010101" pitchFamily="49" charset="-122"/>
                <a:sym typeface="微软雅黑" panose="020B0503020204020204" pitchFamily="34" charset="-122"/>
              </a:rPr>
              <a:t>相互转化</a:t>
            </a:r>
            <a:r>
              <a:rPr lang="en-US" altLang="zh-CN" sz="2400" b="1" dirty="0">
                <a:solidFill>
                  <a:prstClr val="black"/>
                </a:solidFill>
                <a:latin typeface="Times New Roman" panose="02020603050405020304"/>
                <a:ea typeface="楷体" panose="02010609060101010101" pitchFamily="49" charset="-122"/>
                <a:cs typeface="楷体" panose="02010609060101010101" pitchFamily="49" charset="-122"/>
                <a:sym typeface="微软雅黑" panose="020B0503020204020204" pitchFamily="34" charset="-122"/>
              </a:rPr>
              <a:t>;</a:t>
            </a:r>
            <a:r>
              <a:rPr lang="zh-CN" altLang="en-US" sz="2400" b="1" dirty="0">
                <a:solidFill>
                  <a:prstClr val="black"/>
                </a:solidFill>
                <a:ea typeface="楷体" panose="02010609060101010101" pitchFamily="49" charset="-122"/>
                <a:cs typeface="楷体" panose="02010609060101010101" pitchFamily="49" charset="-122"/>
                <a:sym typeface="宋体" panose="02010600030101010101" pitchFamily="2" charset="-122"/>
              </a:rPr>
              <a:t>了解两点间距离的意义，理解“</a:t>
            </a:r>
            <a:r>
              <a:rPr lang="zh-CN" altLang="en-US" sz="2400" b="1" dirty="0">
                <a:solidFill>
                  <a:srgbClr val="FF0000"/>
                </a:solidFill>
                <a:ea typeface="楷体" panose="02010609060101010101" pitchFamily="49" charset="-122"/>
                <a:cs typeface="楷体" panose="02010609060101010101" pitchFamily="49" charset="-122"/>
                <a:sym typeface="宋体" panose="02010600030101010101" pitchFamily="2" charset="-122"/>
              </a:rPr>
              <a:t>两点之间，线段最短</a:t>
            </a:r>
            <a:r>
              <a:rPr lang="zh-CN" altLang="en-US" sz="2400" b="1" dirty="0">
                <a:solidFill>
                  <a:prstClr val="black"/>
                </a:solidFill>
                <a:ea typeface="楷体" panose="02010609060101010101" pitchFamily="49" charset="-122"/>
                <a:cs typeface="楷体" panose="02010609060101010101" pitchFamily="49" charset="-122"/>
                <a:sym typeface="宋体" panose="02010600030101010101" pitchFamily="2" charset="-122"/>
              </a:rPr>
              <a:t>”的</a:t>
            </a:r>
            <a:r>
              <a:rPr lang="zh-CN" altLang="en-US" sz="2400" b="1" dirty="0">
                <a:solidFill>
                  <a:srgbClr val="FF0000"/>
                </a:solidFill>
                <a:ea typeface="楷体" panose="02010609060101010101" pitchFamily="49" charset="-122"/>
                <a:cs typeface="楷体" panose="02010609060101010101" pitchFamily="49" charset="-122"/>
                <a:sym typeface="宋体" panose="02010600030101010101" pitchFamily="2" charset="-122"/>
              </a:rPr>
              <a:t>线段性质</a:t>
            </a:r>
            <a:r>
              <a:rPr lang="zh-CN" altLang="en-US" sz="2400" b="1" dirty="0">
                <a:solidFill>
                  <a:prstClr val="black"/>
                </a:solidFill>
                <a:ea typeface="楷体" panose="02010609060101010101" pitchFamily="49" charset="-122"/>
                <a:cs typeface="楷体" panose="02010609060101010101" pitchFamily="49" charset="-122"/>
                <a:sym typeface="宋体" panose="02010600030101010101" pitchFamily="2" charset="-122"/>
              </a:rPr>
              <a:t>，并学会运用</a:t>
            </a:r>
            <a:r>
              <a:rPr lang="en-US" altLang="zh-CN" sz="2400" b="1" dirty="0" smtClean="0">
                <a:solidFill>
                  <a:prstClr val="black"/>
                </a:solidFill>
                <a:ea typeface="楷体" panose="02010609060101010101" pitchFamily="49" charset="-122"/>
                <a:cs typeface="楷体" panose="02010609060101010101" pitchFamily="49" charset="-122"/>
                <a:sym typeface="微软雅黑" panose="020B0503020204020204" pitchFamily="34" charset="-122"/>
              </a:rPr>
              <a:t>.</a:t>
            </a:r>
            <a:endParaRPr lang="zh-CN" altLang="zh-CN" sz="2400" b="1" dirty="0">
              <a:solidFill>
                <a:prstClr val="black"/>
              </a:solidFill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32" name="Text Box 9"/>
          <p:cNvSpPr txBox="1">
            <a:spLocks noChangeArrowheads="1"/>
          </p:cNvSpPr>
          <p:nvPr/>
        </p:nvSpPr>
        <p:spPr bwMode="auto">
          <a:xfrm>
            <a:off x="1119582" y="1059582"/>
            <a:ext cx="7556874" cy="13388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zh-CN" altLang="en-US" sz="27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看下面这三幅图片谁高谁矮？你是依据什么判断</a:t>
            </a:r>
            <a:r>
              <a:rPr lang="zh-CN" altLang="en-US" sz="27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的？</a:t>
            </a:r>
            <a:endParaRPr lang="zh-CN" altLang="en-US" sz="27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6627" name="Picture 3" descr="C:\WINDOWS\Desktop\Image18835.gif"/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5694" y="2699242"/>
            <a:ext cx="1943100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30" name="Picture 6" descr="C:\WINDOWS\Desktop\Image18833.gif"/>
          <p:cNvPicPr>
            <a:picLocks noChangeAspect="1" noChangeArrowheads="1"/>
          </p:cNvPicPr>
          <p:nvPr/>
        </p:nvPicPr>
        <p:blipFill>
          <a:blip r:embed="rId4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9081" y="2591292"/>
            <a:ext cx="1939925" cy="170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31" name="Picture 7" descr="C:\WINDOWS\Desktop\Image18832.gif"/>
          <p:cNvPicPr>
            <a:picLocks noChangeAspect="1" noChangeArrowheads="1"/>
          </p:cNvPicPr>
          <p:nvPr/>
        </p:nvPicPr>
        <p:blipFill>
          <a:blip r:embed="rId5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2594" y="2481754"/>
            <a:ext cx="1943100" cy="178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33" name="AutoShape 10"/>
          <p:cNvSpPr>
            <a:spLocks noChangeArrowheads="1"/>
          </p:cNvSpPr>
          <p:nvPr/>
        </p:nvSpPr>
        <p:spPr bwMode="auto">
          <a:xfrm>
            <a:off x="1198619" y="3994642"/>
            <a:ext cx="2052637" cy="379412"/>
          </a:xfrm>
          <a:prstGeom prst="flowChartProcess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 sz="100">
              <a:solidFill>
                <a:prstClr val="black"/>
              </a:solidFill>
            </a:endParaRPr>
          </a:p>
        </p:txBody>
      </p:sp>
      <p:sp>
        <p:nvSpPr>
          <p:cNvPr id="26634" name="AutoShape 11"/>
          <p:cNvSpPr>
            <a:spLocks noChangeArrowheads="1"/>
          </p:cNvSpPr>
          <p:nvPr/>
        </p:nvSpPr>
        <p:spPr bwMode="auto">
          <a:xfrm>
            <a:off x="3521130" y="2537317"/>
            <a:ext cx="2214563" cy="1647031"/>
          </a:xfrm>
          <a:prstGeom prst="flowChartProcess">
            <a:avLst/>
          </a:prstGeom>
          <a:solidFill>
            <a:schemeClr val="bg1">
              <a:alpha val="0"/>
            </a:schemeClr>
          </a:solidFill>
          <a:ln w="25400">
            <a:solidFill>
              <a:schemeClr val="tx1"/>
            </a:solidFill>
            <a:miter lim="800000"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 sz="100">
              <a:solidFill>
                <a:prstClr val="black"/>
              </a:solidFill>
            </a:endParaRPr>
          </a:p>
        </p:txBody>
      </p:sp>
      <p:sp>
        <p:nvSpPr>
          <p:cNvPr id="26635" name="AutoShape 12"/>
          <p:cNvSpPr>
            <a:spLocks noChangeArrowheads="1"/>
          </p:cNvSpPr>
          <p:nvPr/>
        </p:nvSpPr>
        <p:spPr bwMode="auto">
          <a:xfrm>
            <a:off x="5784907" y="2542080"/>
            <a:ext cx="1943100" cy="1647031"/>
          </a:xfrm>
          <a:prstGeom prst="flowChartProcess">
            <a:avLst/>
          </a:prstGeom>
          <a:solidFill>
            <a:schemeClr val="bg1">
              <a:alpha val="0"/>
            </a:schemeClr>
          </a:solidFill>
          <a:ln w="25400">
            <a:solidFill>
              <a:schemeClr val="tx1"/>
            </a:solidFill>
            <a:miter lim="800000"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100" dirty="0" smtClean="0">
                <a:solidFill>
                  <a:prstClr val="black"/>
                </a:solidFill>
              </a:rPr>
              <a:t>  </a:t>
            </a:r>
            <a:endParaRPr lang="zh-CN" altLang="en-US" sz="100" dirty="0">
              <a:solidFill>
                <a:prstClr val="black"/>
              </a:solidFill>
            </a:endParaRPr>
          </a:p>
        </p:txBody>
      </p:sp>
      <p:pic>
        <p:nvPicPr>
          <p:cNvPr id="26636" name="Picture 13" descr="C:\WINDOWS\Desktop\Image18832.gif"/>
          <p:cNvPicPr>
            <a:picLocks noChangeAspect="1" noChangeArrowheads="1"/>
          </p:cNvPicPr>
          <p:nvPr/>
        </p:nvPicPr>
        <p:blipFill rotWithShape="1">
          <a:blip r:embed="rId5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268"/>
          <a:stretch>
            <a:fillRect/>
          </a:stretch>
        </p:blipFill>
        <p:spPr bwMode="auto">
          <a:xfrm>
            <a:off x="1252594" y="2481754"/>
            <a:ext cx="1943100" cy="178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675" name="组合 21"/>
          <p:cNvGrpSpPr/>
          <p:nvPr/>
        </p:nvGrpSpPr>
        <p:grpSpPr bwMode="auto">
          <a:xfrm>
            <a:off x="1271041" y="3184338"/>
            <a:ext cx="1354138" cy="80962"/>
            <a:chOff x="1016" y="3983"/>
            <a:chExt cx="2846" cy="172"/>
          </a:xfrm>
        </p:grpSpPr>
        <p:cxnSp>
          <p:nvCxnSpPr>
            <p:cNvPr id="28706" name="直接连接符 5"/>
            <p:cNvCxnSpPr>
              <a:cxnSpLocks noChangeShapeType="1"/>
            </p:cNvCxnSpPr>
            <p:nvPr/>
          </p:nvCxnSpPr>
          <p:spPr bwMode="auto">
            <a:xfrm>
              <a:off x="1162" y="4059"/>
              <a:ext cx="2546" cy="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8707" name="等腰三角形 18"/>
            <p:cNvSpPr>
              <a:spLocks noChangeArrowheads="1"/>
            </p:cNvSpPr>
            <p:nvPr/>
          </p:nvSpPr>
          <p:spPr bwMode="auto">
            <a:xfrm rot="-5400000">
              <a:off x="3690" y="3983"/>
              <a:ext cx="172" cy="172"/>
            </a:xfrm>
            <a:prstGeom prst="triangle">
              <a:avLst>
                <a:gd name="adj" fmla="val 50000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</a:ln>
          </p:spPr>
          <p:txBody>
            <a:bodyPr lIns="68580" tIns="34290" rIns="68580" bIns="34290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 sz="100">
                <a:solidFill>
                  <a:prstClr val="black"/>
                </a:solidFill>
                <a:latin typeface="Times New Roman" panose="02020603050405020304"/>
              </a:endParaRPr>
            </a:p>
          </p:txBody>
        </p:sp>
        <p:sp>
          <p:nvSpPr>
            <p:cNvPr id="28708" name="等腰三角形 19"/>
            <p:cNvSpPr>
              <a:spLocks noChangeArrowheads="1"/>
            </p:cNvSpPr>
            <p:nvPr/>
          </p:nvSpPr>
          <p:spPr bwMode="auto">
            <a:xfrm rot="5400000" flipH="1">
              <a:off x="1016" y="3983"/>
              <a:ext cx="172" cy="172"/>
            </a:xfrm>
            <a:prstGeom prst="triangle">
              <a:avLst>
                <a:gd name="adj" fmla="val 50000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</a:ln>
          </p:spPr>
          <p:txBody>
            <a:bodyPr lIns="68580" tIns="34290" rIns="68580" bIns="34290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 sz="100">
                <a:solidFill>
                  <a:prstClr val="black"/>
                </a:solidFill>
                <a:latin typeface="Times New Roman" panose="02020603050405020304"/>
              </a:endParaRPr>
            </a:p>
          </p:txBody>
        </p:sp>
      </p:grpSp>
      <p:cxnSp>
        <p:nvCxnSpPr>
          <p:cNvPr id="28676" name="直接箭头连接符 22"/>
          <p:cNvCxnSpPr>
            <a:cxnSpLocks noChangeShapeType="1"/>
          </p:cNvCxnSpPr>
          <p:nvPr/>
        </p:nvCxnSpPr>
        <p:spPr bwMode="auto">
          <a:xfrm>
            <a:off x="1339304" y="2882713"/>
            <a:ext cx="1211262" cy="0"/>
          </a:xfrm>
          <a:prstGeom prst="straightConnector1">
            <a:avLst/>
          </a:prstGeom>
          <a:noFill/>
          <a:ln w="28575">
            <a:solidFill>
              <a:srgbClr val="00B0F0"/>
            </a:solidFill>
            <a:round/>
            <a:headEnd type="arrow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28677" name="组合 34"/>
          <p:cNvGrpSpPr/>
          <p:nvPr/>
        </p:nvGrpSpPr>
        <p:grpSpPr bwMode="auto">
          <a:xfrm>
            <a:off x="6988926" y="2264382"/>
            <a:ext cx="1350963" cy="1363662"/>
            <a:chOff x="1220" y="5605"/>
            <a:chExt cx="2835" cy="2861"/>
          </a:xfrm>
        </p:grpSpPr>
        <p:cxnSp>
          <p:nvCxnSpPr>
            <p:cNvPr id="28704" name="直接连接符 23"/>
            <p:cNvCxnSpPr>
              <a:cxnSpLocks noChangeShapeType="1"/>
            </p:cNvCxnSpPr>
            <p:nvPr/>
          </p:nvCxnSpPr>
          <p:spPr bwMode="auto">
            <a:xfrm>
              <a:off x="1220" y="8466"/>
              <a:ext cx="2835" cy="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8705" name="直接连接符 24"/>
            <p:cNvCxnSpPr>
              <a:cxnSpLocks noChangeShapeType="1"/>
            </p:cNvCxnSpPr>
            <p:nvPr/>
          </p:nvCxnSpPr>
          <p:spPr bwMode="auto">
            <a:xfrm rot="-5400000">
              <a:off x="1205" y="7008"/>
              <a:ext cx="2835" cy="0"/>
            </a:xfrm>
            <a:prstGeom prst="line">
              <a:avLst/>
            </a:prstGeom>
            <a:noFill/>
            <a:ln w="28575">
              <a:solidFill>
                <a:srgbClr val="00B0F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28678" name="梯形 32"/>
          <p:cNvSpPr>
            <a:spLocks noChangeArrowheads="1"/>
          </p:cNvSpPr>
          <p:nvPr/>
        </p:nvSpPr>
        <p:spPr bwMode="auto">
          <a:xfrm>
            <a:off x="4007033" y="2844428"/>
            <a:ext cx="1189038" cy="649287"/>
          </a:xfrm>
          <a:custGeom>
            <a:avLst/>
            <a:gdLst>
              <a:gd name="T0" fmla="*/ 0 w 1584325"/>
              <a:gd name="T1" fmla="*/ 155404 h 864235"/>
              <a:gd name="T2" fmla="*/ 38608 w 1584325"/>
              <a:gd name="T3" fmla="*/ 0 h 864235"/>
              <a:gd name="T4" fmla="*/ 244501 w 1584325"/>
              <a:gd name="T5" fmla="*/ 0 h 864235"/>
              <a:gd name="T6" fmla="*/ 283109 w 1584325"/>
              <a:gd name="T7" fmla="*/ 155404 h 864235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584325" h="864235">
                <a:moveTo>
                  <a:pt x="0" y="864235"/>
                </a:moveTo>
                <a:lnTo>
                  <a:pt x="216058" y="0"/>
                </a:lnTo>
                <a:lnTo>
                  <a:pt x="1368266" y="0"/>
                </a:lnTo>
                <a:lnTo>
                  <a:pt x="1584325" y="864235"/>
                </a:lnTo>
                <a:lnTo>
                  <a:pt x="0" y="864235"/>
                </a:lnTo>
                <a:close/>
              </a:path>
            </a:pathLst>
          </a:custGeom>
          <a:noFill/>
          <a:ln w="28575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0" hangingPunct="0">
              <a:buFontTx/>
              <a:buNone/>
            </a:pPr>
            <a:endParaRPr lang="zh-CN" altLang="en-US">
              <a:solidFill>
                <a:prstClr val="black"/>
              </a:solidFill>
              <a:latin typeface="Times New Roman" panose="02020603050405020304"/>
            </a:endParaRPr>
          </a:p>
        </p:txBody>
      </p:sp>
      <p:sp>
        <p:nvSpPr>
          <p:cNvPr id="28679" name="梯形 33"/>
          <p:cNvSpPr>
            <a:spLocks noChangeArrowheads="1"/>
          </p:cNvSpPr>
          <p:nvPr/>
        </p:nvSpPr>
        <p:spPr bwMode="auto">
          <a:xfrm flipV="1">
            <a:off x="5443721" y="2844428"/>
            <a:ext cx="871537" cy="649287"/>
          </a:xfrm>
          <a:custGeom>
            <a:avLst/>
            <a:gdLst>
              <a:gd name="T0" fmla="*/ 0 w 1160145"/>
              <a:gd name="T1" fmla="*/ 155404 h 864235"/>
              <a:gd name="T2" fmla="*/ 38834 w 1160145"/>
              <a:gd name="T3" fmla="*/ 0 h 864235"/>
              <a:gd name="T4" fmla="*/ 169689 w 1160145"/>
              <a:gd name="T5" fmla="*/ 0 h 864235"/>
              <a:gd name="T6" fmla="*/ 208523 w 1160145"/>
              <a:gd name="T7" fmla="*/ 155404 h 864235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160145" h="864235">
                <a:moveTo>
                  <a:pt x="0" y="864235"/>
                </a:moveTo>
                <a:lnTo>
                  <a:pt x="216058" y="0"/>
                </a:lnTo>
                <a:lnTo>
                  <a:pt x="944086" y="0"/>
                </a:lnTo>
                <a:lnTo>
                  <a:pt x="1160145" y="864235"/>
                </a:lnTo>
                <a:lnTo>
                  <a:pt x="0" y="864235"/>
                </a:lnTo>
                <a:close/>
              </a:path>
            </a:pathLst>
          </a:custGeom>
          <a:noFill/>
          <a:ln w="28575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0" hangingPunct="0">
              <a:buFontTx/>
              <a:buNone/>
            </a:pPr>
            <a:endParaRPr lang="zh-CN" altLang="en-US">
              <a:solidFill>
                <a:prstClr val="black"/>
              </a:solidFill>
              <a:latin typeface="Times New Roman" panose="02020603050405020304"/>
            </a:endParaRPr>
          </a:p>
        </p:txBody>
      </p:sp>
      <p:sp>
        <p:nvSpPr>
          <p:cNvPr id="5133" name="文本框 35"/>
          <p:cNvSpPr txBox="1">
            <a:spLocks noChangeArrowheads="1"/>
          </p:cNvSpPr>
          <p:nvPr/>
        </p:nvSpPr>
        <p:spPr bwMode="auto">
          <a:xfrm>
            <a:off x="776488" y="1635646"/>
            <a:ext cx="8068469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400" b="1" dirty="0" smtClean="0">
                <a:solidFill>
                  <a:prstClr val="black"/>
                </a:solidFill>
                <a:latin typeface="Times New Roman" panose="02020603050405020304"/>
                <a:ea typeface="楷体" panose="02010609060101010101" pitchFamily="49" charset="-122"/>
              </a:rPr>
              <a:t>       观察</a:t>
            </a:r>
            <a:r>
              <a:rPr lang="zh-CN" altLang="en-US" sz="2400" b="1" dirty="0">
                <a:solidFill>
                  <a:prstClr val="black"/>
                </a:solidFill>
                <a:latin typeface="Times New Roman" panose="02020603050405020304"/>
                <a:ea typeface="楷体" panose="02010609060101010101" pitchFamily="49" charset="-122"/>
              </a:rPr>
              <a:t>这三组图形，你能比较出每组图形中线段 </a:t>
            </a:r>
            <a:r>
              <a:rPr lang="en-US" altLang="zh-CN" sz="2400" b="1" i="1" dirty="0">
                <a:solidFill>
                  <a:prstClr val="black"/>
                </a:solidFill>
                <a:latin typeface="Times New Roman" panose="02020603050405020304"/>
                <a:ea typeface="楷体" panose="02010609060101010101" pitchFamily="49" charset="-122"/>
              </a:rPr>
              <a:t>a </a:t>
            </a:r>
            <a:r>
              <a:rPr lang="zh-CN" altLang="en-US" sz="2400" b="1" dirty="0">
                <a:solidFill>
                  <a:prstClr val="black"/>
                </a:solidFill>
                <a:latin typeface="Times New Roman" panose="02020603050405020304"/>
                <a:ea typeface="楷体" panose="02010609060101010101" pitchFamily="49" charset="-122"/>
              </a:rPr>
              <a:t>和 </a:t>
            </a:r>
            <a:r>
              <a:rPr lang="en-US" altLang="zh-CN" sz="2400" b="1" i="1" dirty="0">
                <a:solidFill>
                  <a:prstClr val="black"/>
                </a:solidFill>
                <a:latin typeface="Times New Roman" panose="02020603050405020304"/>
                <a:ea typeface="楷体" panose="02010609060101010101" pitchFamily="49" charset="-122"/>
              </a:rPr>
              <a:t>b </a:t>
            </a:r>
            <a:r>
              <a:rPr lang="zh-CN" altLang="en-US" sz="2400" b="1" dirty="0">
                <a:solidFill>
                  <a:prstClr val="black"/>
                </a:solidFill>
                <a:latin typeface="Times New Roman" panose="02020603050405020304"/>
                <a:ea typeface="楷体" panose="02010609060101010101" pitchFamily="49" charset="-122"/>
              </a:rPr>
              <a:t>的长短吗？</a:t>
            </a:r>
          </a:p>
        </p:txBody>
      </p:sp>
      <p:grpSp>
        <p:nvGrpSpPr>
          <p:cNvPr id="5134" name="组合 38"/>
          <p:cNvGrpSpPr/>
          <p:nvPr/>
        </p:nvGrpSpPr>
        <p:grpSpPr bwMode="auto">
          <a:xfrm>
            <a:off x="5879489" y="1694841"/>
            <a:ext cx="2521316" cy="1125257"/>
            <a:chOff x="7133" y="617"/>
            <a:chExt cx="6183" cy="2558"/>
          </a:xfrm>
        </p:grpSpPr>
        <p:sp>
          <p:nvSpPr>
            <p:cNvPr id="28702" name="云形标注 36"/>
            <p:cNvSpPr>
              <a:spLocks noChangeArrowheads="1"/>
            </p:cNvSpPr>
            <p:nvPr/>
          </p:nvSpPr>
          <p:spPr bwMode="auto">
            <a:xfrm>
              <a:off x="7133" y="617"/>
              <a:ext cx="6183" cy="2308"/>
            </a:xfrm>
            <a:prstGeom prst="cloudCallout">
              <a:avLst>
                <a:gd name="adj1" fmla="val -66166"/>
                <a:gd name="adj2" fmla="val 5344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</a:ln>
          </p:spPr>
          <p:txBody>
            <a:bodyPr lIns="68580" tIns="34290" rIns="68580" bIns="34290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 sz="2100">
                <a:solidFill>
                  <a:prstClr val="black"/>
                </a:solidFill>
                <a:latin typeface="Times New Roman" panose="02020603050405020304"/>
              </a:endParaRPr>
            </a:p>
          </p:txBody>
        </p:sp>
        <p:sp>
          <p:nvSpPr>
            <p:cNvPr id="28703" name="文本框 37"/>
            <p:cNvSpPr txBox="1">
              <a:spLocks noChangeArrowheads="1"/>
            </p:cNvSpPr>
            <p:nvPr/>
          </p:nvSpPr>
          <p:spPr bwMode="auto">
            <a:xfrm>
              <a:off x="7661" y="971"/>
              <a:ext cx="5008" cy="22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b="1" dirty="0">
                  <a:solidFill>
                    <a:schemeClr val="bg1"/>
                  </a:solidFill>
                  <a:latin typeface="Times New Roman" panose="02020603050405020304"/>
                  <a:sym typeface="宋体" panose="02010600030101010101" pitchFamily="2" charset="-122"/>
                </a:rPr>
                <a:t>三组图形中，线段</a:t>
              </a:r>
              <a:r>
                <a:rPr lang="en-US" altLang="zh-CN" b="1" i="1" dirty="0">
                  <a:solidFill>
                    <a:schemeClr val="bg1"/>
                  </a:solidFill>
                  <a:latin typeface="Times New Roman" panose="02020603050405020304"/>
                  <a:sym typeface="宋体" panose="02010600030101010101" pitchFamily="2" charset="-122"/>
                </a:rPr>
                <a:t>a</a:t>
              </a:r>
              <a:r>
                <a:rPr lang="zh-CN" altLang="en-US" b="1" dirty="0">
                  <a:solidFill>
                    <a:schemeClr val="bg1"/>
                  </a:solidFill>
                  <a:latin typeface="Times New Roman" panose="02020603050405020304"/>
                  <a:sym typeface="宋体" panose="02010600030101010101" pitchFamily="2" charset="-122"/>
                </a:rPr>
                <a:t>与</a:t>
              </a:r>
              <a:r>
                <a:rPr lang="en-US" altLang="zh-CN" b="1" i="1" dirty="0">
                  <a:solidFill>
                    <a:schemeClr val="bg1"/>
                  </a:solidFill>
                  <a:latin typeface="Times New Roman" panose="02020603050405020304"/>
                  <a:sym typeface="宋体" panose="02010600030101010101" pitchFamily="2" charset="-122"/>
                </a:rPr>
                <a:t>b</a:t>
              </a:r>
              <a:r>
                <a:rPr lang="zh-CN" altLang="en-US" b="1" dirty="0">
                  <a:solidFill>
                    <a:schemeClr val="bg1"/>
                  </a:solidFill>
                  <a:latin typeface="Times New Roman" panose="02020603050405020304"/>
                  <a:sym typeface="宋体" panose="02010600030101010101" pitchFamily="2" charset="-122"/>
                </a:rPr>
                <a:t>的长度均相等</a:t>
              </a:r>
            </a:p>
            <a:p>
              <a:endParaRPr lang="zh-CN" altLang="en-US" sz="2100" dirty="0">
                <a:solidFill>
                  <a:schemeClr val="bg1"/>
                </a:solidFill>
                <a:latin typeface="Times New Roman" panose="02020603050405020304"/>
                <a:ea typeface="黑体" panose="02010609060101010101" pitchFamily="49" charset="-122"/>
              </a:endParaRPr>
            </a:p>
          </p:txBody>
        </p:sp>
      </p:grpSp>
      <p:sp>
        <p:nvSpPr>
          <p:cNvPr id="5137" name="文本框 39"/>
          <p:cNvSpPr txBox="1">
            <a:spLocks noChangeArrowheads="1"/>
          </p:cNvSpPr>
          <p:nvPr/>
        </p:nvSpPr>
        <p:spPr bwMode="auto">
          <a:xfrm>
            <a:off x="1158883" y="3867894"/>
            <a:ext cx="7513317" cy="96866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5000"/>
              </a:lnSpc>
            </a:pPr>
            <a:r>
              <a:rPr lang="zh-CN" altLang="en-US" sz="2400" b="1" dirty="0">
                <a:solidFill>
                  <a:prstClr val="black"/>
                </a:solidFill>
                <a:latin typeface="Times New Roman" panose="02020603050405020304"/>
              </a:rPr>
              <a:t>很多时候，眼见未必为实</a:t>
            </a:r>
            <a:r>
              <a:rPr lang="en-US" altLang="zh-CN" sz="2400" b="1" dirty="0">
                <a:solidFill>
                  <a:prstClr val="black"/>
                </a:solidFill>
                <a:latin typeface="Times New Roman" panose="02020603050405020304"/>
              </a:rPr>
              <a:t>.  </a:t>
            </a:r>
            <a:r>
              <a:rPr lang="zh-CN" altLang="en-US" sz="2400" b="1" dirty="0">
                <a:solidFill>
                  <a:prstClr val="black"/>
                </a:solidFill>
                <a:latin typeface="Times New Roman" panose="02020603050405020304"/>
              </a:rPr>
              <a:t>准确比较线段的长短还需要更加严谨的办法</a:t>
            </a:r>
            <a:r>
              <a:rPr lang="en-US" altLang="zh-CN" sz="2400" b="1" dirty="0">
                <a:solidFill>
                  <a:prstClr val="black"/>
                </a:solidFill>
                <a:latin typeface="Times New Roman" panose="02020603050405020304"/>
              </a:rPr>
              <a:t>.</a:t>
            </a:r>
          </a:p>
        </p:txBody>
      </p:sp>
      <p:sp>
        <p:nvSpPr>
          <p:cNvPr id="28683" name="文本框 40"/>
          <p:cNvSpPr txBox="1">
            <a:spLocks noChangeArrowheads="1"/>
          </p:cNvSpPr>
          <p:nvPr/>
        </p:nvSpPr>
        <p:spPr bwMode="auto">
          <a:xfrm>
            <a:off x="1726654" y="3247838"/>
            <a:ext cx="544512" cy="414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100" b="1" dirty="0">
                <a:solidFill>
                  <a:prstClr val="black"/>
                </a:solidFill>
                <a:latin typeface="Times New Roman" panose="02020603050405020304"/>
              </a:rPr>
              <a:t>(1)</a:t>
            </a:r>
          </a:p>
        </p:txBody>
      </p:sp>
      <p:sp>
        <p:nvSpPr>
          <p:cNvPr id="28684" name="文本框 41"/>
          <p:cNvSpPr txBox="1">
            <a:spLocks noChangeArrowheads="1"/>
          </p:cNvSpPr>
          <p:nvPr/>
        </p:nvSpPr>
        <p:spPr bwMode="auto">
          <a:xfrm>
            <a:off x="5108758" y="3496890"/>
            <a:ext cx="546100" cy="414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100" b="1" dirty="0">
                <a:solidFill>
                  <a:prstClr val="black"/>
                </a:solidFill>
                <a:latin typeface="Times New Roman" panose="02020603050405020304"/>
              </a:rPr>
              <a:t>(2)</a:t>
            </a:r>
          </a:p>
        </p:txBody>
      </p:sp>
      <p:sp>
        <p:nvSpPr>
          <p:cNvPr id="28685" name="文本框 42"/>
          <p:cNvSpPr txBox="1">
            <a:spLocks noChangeArrowheads="1"/>
          </p:cNvSpPr>
          <p:nvPr/>
        </p:nvSpPr>
        <p:spPr bwMode="auto">
          <a:xfrm>
            <a:off x="7433426" y="3599469"/>
            <a:ext cx="546100" cy="414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100" b="1">
                <a:solidFill>
                  <a:prstClr val="black"/>
                </a:solidFill>
                <a:latin typeface="Times New Roman" panose="02020603050405020304"/>
              </a:rPr>
              <a:t>(3)</a:t>
            </a:r>
          </a:p>
        </p:txBody>
      </p:sp>
      <p:sp>
        <p:nvSpPr>
          <p:cNvPr id="28686" name="文本框 43"/>
          <p:cNvSpPr txBox="1">
            <a:spLocks noChangeArrowheads="1"/>
          </p:cNvSpPr>
          <p:nvPr/>
        </p:nvSpPr>
        <p:spPr bwMode="auto">
          <a:xfrm>
            <a:off x="1777454" y="2531875"/>
            <a:ext cx="546100" cy="414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100" b="1" i="1" dirty="0">
                <a:solidFill>
                  <a:prstClr val="black"/>
                </a:solidFill>
                <a:latin typeface="Times New Roman" panose="02020603050405020304"/>
              </a:rPr>
              <a:t>a</a:t>
            </a:r>
          </a:p>
        </p:txBody>
      </p:sp>
      <p:sp>
        <p:nvSpPr>
          <p:cNvPr id="28687" name="文本框 44"/>
          <p:cNvSpPr txBox="1">
            <a:spLocks noChangeArrowheads="1"/>
          </p:cNvSpPr>
          <p:nvPr/>
        </p:nvSpPr>
        <p:spPr bwMode="auto">
          <a:xfrm>
            <a:off x="1786979" y="2892238"/>
            <a:ext cx="546100" cy="414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100" b="1" i="1">
                <a:solidFill>
                  <a:prstClr val="black"/>
                </a:solidFill>
                <a:latin typeface="Times New Roman" panose="02020603050405020304"/>
              </a:rPr>
              <a:t>b</a:t>
            </a:r>
          </a:p>
        </p:txBody>
      </p:sp>
      <p:sp>
        <p:nvSpPr>
          <p:cNvPr id="28688" name="文本框 45"/>
          <p:cNvSpPr txBox="1">
            <a:spLocks noChangeArrowheads="1"/>
          </p:cNvSpPr>
          <p:nvPr/>
        </p:nvSpPr>
        <p:spPr bwMode="auto">
          <a:xfrm>
            <a:off x="4487252" y="2481690"/>
            <a:ext cx="546100" cy="414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100" b="1" i="1" dirty="0">
                <a:solidFill>
                  <a:prstClr val="black"/>
                </a:solidFill>
                <a:latin typeface="Times New Roman" panose="02020603050405020304"/>
              </a:rPr>
              <a:t>a</a:t>
            </a:r>
          </a:p>
        </p:txBody>
      </p:sp>
      <p:sp>
        <p:nvSpPr>
          <p:cNvPr id="28689" name="文本框 46"/>
          <p:cNvSpPr txBox="1">
            <a:spLocks noChangeArrowheads="1"/>
          </p:cNvSpPr>
          <p:nvPr/>
        </p:nvSpPr>
        <p:spPr bwMode="auto">
          <a:xfrm>
            <a:off x="7403264" y="2756507"/>
            <a:ext cx="546100" cy="414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100" b="1" i="1">
                <a:solidFill>
                  <a:prstClr val="black"/>
                </a:solidFill>
                <a:latin typeface="Times New Roman" panose="02020603050405020304"/>
              </a:rPr>
              <a:t>a</a:t>
            </a:r>
          </a:p>
        </p:txBody>
      </p:sp>
      <p:sp>
        <p:nvSpPr>
          <p:cNvPr id="28690" name="文本框 47"/>
          <p:cNvSpPr txBox="1">
            <a:spLocks noChangeArrowheads="1"/>
          </p:cNvSpPr>
          <p:nvPr/>
        </p:nvSpPr>
        <p:spPr bwMode="auto">
          <a:xfrm>
            <a:off x="5729142" y="2481689"/>
            <a:ext cx="547687" cy="414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100" b="1" i="1" dirty="0">
                <a:solidFill>
                  <a:prstClr val="black"/>
                </a:solidFill>
                <a:latin typeface="Times New Roman" panose="02020603050405020304"/>
              </a:rPr>
              <a:t>b</a:t>
            </a:r>
          </a:p>
        </p:txBody>
      </p:sp>
      <p:sp>
        <p:nvSpPr>
          <p:cNvPr id="28691" name="文本框 48"/>
          <p:cNvSpPr txBox="1">
            <a:spLocks noChangeArrowheads="1"/>
          </p:cNvSpPr>
          <p:nvPr/>
        </p:nvSpPr>
        <p:spPr bwMode="auto">
          <a:xfrm>
            <a:off x="7865226" y="3294669"/>
            <a:ext cx="544513" cy="414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100" b="1" i="1">
                <a:solidFill>
                  <a:prstClr val="black"/>
                </a:solidFill>
                <a:latin typeface="Times New Roman" panose="02020603050405020304"/>
              </a:rPr>
              <a:t>b</a:t>
            </a:r>
          </a:p>
        </p:txBody>
      </p:sp>
      <p:cxnSp>
        <p:nvCxnSpPr>
          <p:cNvPr id="28692" name="直接连接符 49"/>
          <p:cNvCxnSpPr>
            <a:cxnSpLocks noChangeShapeType="1"/>
          </p:cNvCxnSpPr>
          <p:nvPr/>
        </p:nvCxnSpPr>
        <p:spPr bwMode="auto">
          <a:xfrm>
            <a:off x="4168958" y="2844428"/>
            <a:ext cx="862013" cy="0"/>
          </a:xfrm>
          <a:prstGeom prst="line">
            <a:avLst/>
          </a:prstGeom>
          <a:noFill/>
          <a:ln w="28575">
            <a:solidFill>
              <a:srgbClr val="00B0F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8693" name="直接连接符 50"/>
          <p:cNvCxnSpPr>
            <a:cxnSpLocks noChangeShapeType="1"/>
          </p:cNvCxnSpPr>
          <p:nvPr/>
        </p:nvCxnSpPr>
        <p:spPr bwMode="auto">
          <a:xfrm>
            <a:off x="5448483" y="2844428"/>
            <a:ext cx="862013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8695" name="文本框 6151"/>
          <p:cNvSpPr txBox="1">
            <a:spLocks noChangeArrowheads="1"/>
          </p:cNvSpPr>
          <p:nvPr/>
        </p:nvSpPr>
        <p:spPr bwMode="auto">
          <a:xfrm>
            <a:off x="4442787" y="1114308"/>
            <a:ext cx="173196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2400" b="1" dirty="0">
                <a:solidFill>
                  <a:prstClr val="black"/>
                </a:solidFill>
                <a:latin typeface="Times New Roman" panose="02020603050405020304"/>
                <a:ea typeface="黑体" panose="02010609060101010101" pitchFamily="49" charset="-122"/>
                <a:sym typeface="宋体" panose="02010600030101010101" pitchFamily="2" charset="-122"/>
              </a:rPr>
              <a:t>线段的比较</a:t>
            </a:r>
          </a:p>
        </p:txBody>
      </p:sp>
      <p:grpSp>
        <p:nvGrpSpPr>
          <p:cNvPr id="41" name="组合 40"/>
          <p:cNvGrpSpPr/>
          <p:nvPr/>
        </p:nvGrpSpPr>
        <p:grpSpPr>
          <a:xfrm>
            <a:off x="862716" y="1103883"/>
            <a:ext cx="3666199" cy="461665"/>
            <a:chOff x="460374" y="864542"/>
            <a:chExt cx="3666199" cy="461665"/>
          </a:xfrm>
        </p:grpSpPr>
        <p:grpSp>
          <p:nvGrpSpPr>
            <p:cNvPr id="42" name="组合 41"/>
            <p:cNvGrpSpPr/>
            <p:nvPr/>
          </p:nvGrpSpPr>
          <p:grpSpPr>
            <a:xfrm>
              <a:off x="460374" y="864542"/>
              <a:ext cx="3666199" cy="461665"/>
              <a:chOff x="460374" y="864542"/>
              <a:chExt cx="3666199" cy="461665"/>
            </a:xfrm>
          </p:grpSpPr>
          <p:sp>
            <p:nvSpPr>
              <p:cNvPr id="44" name="圆角矩形 43"/>
              <p:cNvSpPr/>
              <p:nvPr/>
            </p:nvSpPr>
            <p:spPr>
              <a:xfrm>
                <a:off x="460374" y="916940"/>
                <a:ext cx="1812920" cy="369570"/>
              </a:xfrm>
              <a:prstGeom prst="roundRect">
                <a:avLst/>
              </a:prstGeom>
              <a:solidFill>
                <a:srgbClr val="009FB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5" name="文本框 22"/>
              <p:cNvSpPr txBox="1"/>
              <p:nvPr/>
            </p:nvSpPr>
            <p:spPr>
              <a:xfrm>
                <a:off x="560661" y="864542"/>
                <a:ext cx="356591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dirty="0">
                    <a:solidFill>
                      <a:schemeClr val="bg1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学生</a:t>
                </a:r>
                <a:r>
                  <a:rPr lang="zh-CN" altLang="en-US" sz="2400" dirty="0" smtClean="0">
                    <a:solidFill>
                      <a:schemeClr val="bg1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活动一</a:t>
                </a:r>
                <a:r>
                  <a:rPr lang="en-US" altLang="zh-CN" sz="2400" dirty="0" smtClean="0">
                    <a:solidFill>
                      <a:srgbClr val="00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 </a:t>
                </a:r>
                <a:r>
                  <a:rPr lang="zh-CN" altLang="en-US" sz="2400" dirty="0" smtClean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【一起探究】</a:t>
                </a:r>
                <a:endParaRPr lang="zh-CN" altLang="en-US" sz="2400" dirty="0">
                  <a:latin typeface="Times New Roman" pitchFamily="18" charset="0"/>
                  <a:ea typeface="黑体" panose="02010609060101010101" pitchFamily="49" charset="-122"/>
                  <a:cs typeface="Times New Roman" pitchFamily="18" charset="0"/>
                  <a:sym typeface="+mn-ea"/>
                </a:endParaRPr>
              </a:p>
            </p:txBody>
          </p:sp>
        </p:grpSp>
        <p:cxnSp>
          <p:nvCxnSpPr>
            <p:cNvPr id="43" name="直接连接符 42"/>
            <p:cNvCxnSpPr/>
            <p:nvPr/>
          </p:nvCxnSpPr>
          <p:spPr>
            <a:xfrm>
              <a:off x="554355" y="914400"/>
              <a:ext cx="0" cy="361950"/>
            </a:xfrm>
            <a:prstGeom prst="line">
              <a:avLst/>
            </a:prstGeom>
            <a:ln w="19050" cmpd="sng">
              <a:solidFill>
                <a:schemeClr val="bg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1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1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513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513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513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3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3" name="文本框 1"/>
          <p:cNvSpPr txBox="1">
            <a:spLocks noChangeArrowheads="1"/>
          </p:cNvSpPr>
          <p:nvPr/>
        </p:nvSpPr>
        <p:spPr bwMode="auto">
          <a:xfrm>
            <a:off x="786440" y="3068146"/>
            <a:ext cx="7699534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prstClr val="black"/>
                </a:solidFill>
                <a:latin typeface="Times New Roman" panose="02020603050405020304" charset="0"/>
                <a:ea typeface="黑体" panose="02010609060101010101" pitchFamily="49" charset="-122"/>
              </a:rPr>
              <a:t>         </a:t>
            </a:r>
            <a:r>
              <a:rPr lang="zh-CN" altLang="en-US" sz="2400" b="1" dirty="0">
                <a:solidFill>
                  <a:prstClr val="black"/>
                </a:solidFill>
                <a:latin typeface="宋体" panose="02010600030101010101" pitchFamily="2" charset="-122"/>
              </a:rPr>
              <a:t>做手工时，在没有刻度尺的条件下，若想从较长的木棍上截下一段，</a:t>
            </a:r>
            <a:r>
              <a:rPr lang="zh-CN" altLang="en-US" sz="2400" b="1" dirty="0">
                <a:solidFill>
                  <a:prstClr val="black"/>
                </a:solidFill>
                <a:latin typeface="宋体" panose="02010600030101010101" pitchFamily="2" charset="-122"/>
                <a:sym typeface="宋体" panose="02010600030101010101" pitchFamily="2" charset="-122"/>
              </a:rPr>
              <a:t>使截下的木棒等于另一根短木棒的长，我们常采用以上办法</a:t>
            </a:r>
            <a:r>
              <a:rPr lang="en-US" altLang="zh-CN" sz="2400" b="1" dirty="0">
                <a:solidFill>
                  <a:prstClr val="black"/>
                </a:solidFill>
                <a:latin typeface="宋体" panose="02010600030101010101" pitchFamily="2" charset="-122"/>
                <a:sym typeface="宋体" panose="02010600030101010101" pitchFamily="2" charset="-122"/>
              </a:rPr>
              <a:t>.</a:t>
            </a:r>
          </a:p>
        </p:txBody>
      </p:sp>
      <p:sp>
        <p:nvSpPr>
          <p:cNvPr id="8" name="AutoShape 3"/>
          <p:cNvSpPr>
            <a:spLocks noChangeArrowheads="1"/>
          </p:cNvSpPr>
          <p:nvPr/>
        </p:nvSpPr>
        <p:spPr bwMode="auto">
          <a:xfrm rot="10800000" flipV="1">
            <a:off x="5458656" y="1445921"/>
            <a:ext cx="161925" cy="1489075"/>
          </a:xfrm>
          <a:prstGeom prst="can">
            <a:avLst>
              <a:gd name="adj" fmla="val 53559"/>
            </a:avLst>
          </a:prstGeom>
          <a:gradFill rotWithShape="1">
            <a:gsLst>
              <a:gs pos="0">
                <a:srgbClr val="800000">
                  <a:alpha val="73000"/>
                </a:srgbClr>
              </a:gs>
              <a:gs pos="100000">
                <a:srgbClr val="9E3D3D"/>
              </a:gs>
            </a:gsLst>
            <a:lin ang="0" scaled="1"/>
          </a:gradFill>
          <a:ln w="9525">
            <a:solidFill>
              <a:schemeClr val="tx1"/>
            </a:solidFill>
            <a:round/>
          </a:ln>
        </p:spPr>
        <p:txBody>
          <a:bodyPr vert="eaVert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 sz="100">
              <a:solidFill>
                <a:prstClr val="black"/>
              </a:solidFill>
            </a:endParaRPr>
          </a:p>
        </p:txBody>
      </p:sp>
      <p:sp>
        <p:nvSpPr>
          <p:cNvPr id="58372" name="AutoShape 3"/>
          <p:cNvSpPr>
            <a:spLocks noChangeArrowheads="1"/>
          </p:cNvSpPr>
          <p:nvPr/>
        </p:nvSpPr>
        <p:spPr bwMode="auto">
          <a:xfrm rot="10800000" flipV="1">
            <a:off x="5623756" y="1442746"/>
            <a:ext cx="161925" cy="1489075"/>
          </a:xfrm>
          <a:prstGeom prst="can">
            <a:avLst>
              <a:gd name="adj" fmla="val 53559"/>
            </a:avLst>
          </a:prstGeom>
          <a:gradFill rotWithShape="1">
            <a:gsLst>
              <a:gs pos="0">
                <a:srgbClr val="800000">
                  <a:alpha val="73000"/>
                </a:srgbClr>
              </a:gs>
              <a:gs pos="100000">
                <a:srgbClr val="9E3D3D"/>
              </a:gs>
            </a:gsLst>
            <a:lin ang="0" scaled="1"/>
          </a:gradFill>
          <a:ln w="9525">
            <a:solidFill>
              <a:schemeClr val="tx1"/>
            </a:solidFill>
            <a:round/>
          </a:ln>
        </p:spPr>
        <p:txBody>
          <a:bodyPr vert="eaVert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 sz="100">
              <a:solidFill>
                <a:prstClr val="black"/>
              </a:solidFill>
            </a:endParaRPr>
          </a:p>
        </p:txBody>
      </p:sp>
      <p:sp>
        <p:nvSpPr>
          <p:cNvPr id="7" name="AutoShape 2"/>
          <p:cNvSpPr>
            <a:spLocks noChangeArrowheads="1"/>
          </p:cNvSpPr>
          <p:nvPr/>
        </p:nvSpPr>
        <p:spPr bwMode="auto">
          <a:xfrm>
            <a:off x="2709106" y="902996"/>
            <a:ext cx="165100" cy="2028825"/>
          </a:xfrm>
          <a:prstGeom prst="can">
            <a:avLst>
              <a:gd name="adj" fmla="val 50349"/>
            </a:avLst>
          </a:prstGeom>
          <a:gradFill rotWithShape="1">
            <a:gsLst>
              <a:gs pos="0">
                <a:srgbClr val="800000">
                  <a:alpha val="73000"/>
                </a:srgbClr>
              </a:gs>
              <a:gs pos="100000">
                <a:srgbClr val="9E3D3D"/>
              </a:gs>
            </a:gsLst>
            <a:lin ang="0" scaled="1"/>
          </a:gradFill>
          <a:ln w="9525">
            <a:solidFill>
              <a:schemeClr val="tx1"/>
            </a:solidFill>
            <a:round/>
          </a:ln>
        </p:spPr>
        <p:txBody>
          <a:bodyPr vert="eaVert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 sz="100">
              <a:solidFill>
                <a:prstClr val="black"/>
              </a:solidFill>
            </a:endParaRPr>
          </a:p>
        </p:txBody>
      </p:sp>
      <p:cxnSp>
        <p:nvCxnSpPr>
          <p:cNvPr id="4" name="直接连接符 3"/>
          <p:cNvCxnSpPr>
            <a:cxnSpLocks noChangeShapeType="1"/>
          </p:cNvCxnSpPr>
          <p:nvPr/>
        </p:nvCxnSpPr>
        <p:spPr bwMode="auto">
          <a:xfrm>
            <a:off x="5261806" y="1477671"/>
            <a:ext cx="696912" cy="6350"/>
          </a:xfrm>
          <a:prstGeom prst="line">
            <a:avLst/>
          </a:prstGeom>
          <a:noFill/>
          <a:ln w="28575">
            <a:solidFill>
              <a:srgbClr val="0000FF"/>
            </a:solidFill>
            <a:prstDash val="dash"/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83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83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8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63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4.36863E-6 L 0.31737 -0.0037 " pathEditMode="relative" rAng="0" ptsTypes="AA">
                                      <p:cBhvr>
                                        <p:cTn id="1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868" y="-18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5" dur="1000"/>
                                        <p:tgtEl>
                                          <p:spTgt spid="6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3" grpId="0"/>
      <p:bldP spid="8" grpId="0" bldLvl="0" animBg="1"/>
      <p:bldP spid="58372" grpId="0" bldLvl="0" animBg="1"/>
      <p:bldP spid="7" grpId="0" bldLvl="0" animBg="1"/>
      <p:bldP spid="7" grpId="1" bldLvl="0" animBg="1"/>
      <p:bldP spid="7" grpId="2" bldLvl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Text Box 2"/>
          <p:cNvSpPr txBox="1">
            <a:spLocks noChangeArrowheads="1"/>
          </p:cNvSpPr>
          <p:nvPr/>
        </p:nvSpPr>
        <p:spPr bwMode="auto">
          <a:xfrm>
            <a:off x="1357629" y="1462243"/>
            <a:ext cx="7494587" cy="1631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0" hangingPunct="0">
              <a:lnSpc>
                <a:spcPts val="4000"/>
              </a:lnSpc>
            </a:pP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en-US" altLang="zh-CN" sz="24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zh-CN" altLang="en-US" sz="24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画</a:t>
            </a:r>
            <a:r>
              <a:rPr lang="zh-CN" altLang="en-US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在黑板上的线段是无法移动的，在只有圆规和无刻度的直尺的情况下，请大家想想办法，如何</a:t>
            </a:r>
            <a:r>
              <a:rPr lang="zh-CN" altLang="en-US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再画一条与它相等的线段？</a:t>
            </a:r>
            <a:endParaRPr lang="zh-CN" altLang="en-US" sz="24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7171" name="组合 5"/>
          <p:cNvGrpSpPr/>
          <p:nvPr/>
        </p:nvGrpSpPr>
        <p:grpSpPr bwMode="auto">
          <a:xfrm>
            <a:off x="2453004" y="4114956"/>
            <a:ext cx="2052637" cy="80962"/>
            <a:chOff x="1845" y="4793"/>
            <a:chExt cx="4310" cy="168"/>
          </a:xfrm>
        </p:grpSpPr>
        <p:grpSp>
          <p:nvGrpSpPr>
            <p:cNvPr id="30730" name="组合 4"/>
            <p:cNvGrpSpPr/>
            <p:nvPr/>
          </p:nvGrpSpPr>
          <p:grpSpPr bwMode="auto">
            <a:xfrm>
              <a:off x="1845" y="4793"/>
              <a:ext cx="4310" cy="155"/>
              <a:chOff x="1845" y="5245"/>
              <a:chExt cx="4310" cy="155"/>
            </a:xfrm>
          </p:grpSpPr>
          <p:sp>
            <p:nvSpPr>
              <p:cNvPr id="30732" name="Line 4"/>
              <p:cNvSpPr>
                <a:spLocks noChangeShapeType="1"/>
              </p:cNvSpPr>
              <p:nvPr/>
            </p:nvSpPr>
            <p:spPr bwMode="auto">
              <a:xfrm>
                <a:off x="1845" y="5400"/>
                <a:ext cx="4310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eaLnBrk="0" hangingPunct="0">
                  <a:buFontTx/>
                  <a:buNone/>
                </a:pPr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cxnSp>
            <p:nvCxnSpPr>
              <p:cNvPr id="30733" name="直接连接符 2"/>
              <p:cNvCxnSpPr>
                <a:cxnSpLocks noChangeShapeType="1"/>
              </p:cNvCxnSpPr>
              <p:nvPr/>
            </p:nvCxnSpPr>
            <p:spPr bwMode="auto">
              <a:xfrm>
                <a:off x="1873" y="5245"/>
                <a:ext cx="0" cy="147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cxnSp>
          <p:nvCxnSpPr>
            <p:cNvPr id="30731" name="直接连接符 3"/>
            <p:cNvCxnSpPr>
              <a:cxnSpLocks noChangeShapeType="1"/>
            </p:cNvCxnSpPr>
            <p:nvPr/>
          </p:nvCxnSpPr>
          <p:spPr bwMode="auto">
            <a:xfrm>
              <a:off x="6141" y="4815"/>
              <a:ext cx="0" cy="147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5107800" y="3271251"/>
            <a:ext cx="3744416" cy="1158779"/>
          </a:xfrm>
          <a:prstGeom prst="rect">
            <a:avLst/>
          </a:prstGeom>
          <a:noFill/>
          <a:ln w="28575">
            <a:solidFill>
              <a:srgbClr val="FF0000"/>
            </a:solidFill>
            <a:prstDash val="sysDash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10000"/>
              </a:lnSpc>
            </a:pPr>
            <a:r>
              <a:rPr lang="zh-CN" altLang="en-US" sz="2100" b="1" noProof="1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提示：</a:t>
            </a:r>
            <a:r>
              <a:rPr lang="zh-CN" altLang="en-US" sz="2100" b="1" noProof="1">
                <a:solidFill>
                  <a:prstClr val="black"/>
                </a:solidFill>
                <a:latin typeface="宋体" panose="02010600030101010101" pitchFamily="2" charset="-122"/>
              </a:rPr>
              <a:t>在可打开角度的最大范围内，圆规可截取任意长度，相当于可以移动的</a:t>
            </a:r>
            <a:r>
              <a:rPr lang="zh-CN" altLang="zh-CN" sz="2100" b="1" noProof="1">
                <a:solidFill>
                  <a:prstClr val="black"/>
                </a:solidFill>
                <a:latin typeface="宋体" panose="02010600030101010101" pitchFamily="2" charset="-122"/>
              </a:rPr>
              <a:t>“</a:t>
            </a:r>
            <a:r>
              <a:rPr lang="zh-CN" altLang="en-US" sz="2100" b="1" noProof="1">
                <a:solidFill>
                  <a:prstClr val="black"/>
                </a:solidFill>
                <a:latin typeface="宋体" panose="02010600030101010101" pitchFamily="2" charset="-122"/>
              </a:rPr>
              <a:t>小木棍</a:t>
            </a:r>
            <a:r>
              <a:rPr lang="zh-CN" altLang="zh-CN" sz="2100" b="1" noProof="1">
                <a:solidFill>
                  <a:prstClr val="black"/>
                </a:solidFill>
                <a:latin typeface="宋体" panose="02010600030101010101" pitchFamily="2" charset="-122"/>
              </a:rPr>
              <a:t>”.</a:t>
            </a:r>
          </a:p>
        </p:txBody>
      </p:sp>
      <p:grpSp>
        <p:nvGrpSpPr>
          <p:cNvPr id="14" name="组合 13"/>
          <p:cNvGrpSpPr/>
          <p:nvPr/>
        </p:nvGrpSpPr>
        <p:grpSpPr>
          <a:xfrm>
            <a:off x="750823" y="1007241"/>
            <a:ext cx="1937511" cy="647700"/>
            <a:chOff x="1559564" y="3848821"/>
            <a:chExt cx="1937511" cy="647700"/>
          </a:xfrm>
        </p:grpSpPr>
        <p:grpSp>
          <p:nvGrpSpPr>
            <p:cNvPr id="18" name="组合 17"/>
            <p:cNvGrpSpPr/>
            <p:nvPr/>
          </p:nvGrpSpPr>
          <p:grpSpPr>
            <a:xfrm>
              <a:off x="1923628" y="3933056"/>
              <a:ext cx="1573447" cy="461665"/>
              <a:chOff x="835069" y="744715"/>
              <a:chExt cx="1573447" cy="461665"/>
            </a:xfrm>
          </p:grpSpPr>
          <p:sp>
            <p:nvSpPr>
              <p:cNvPr id="20" name="流程图: 库存数据 19"/>
              <p:cNvSpPr/>
              <p:nvPr/>
            </p:nvSpPr>
            <p:spPr>
              <a:xfrm rot="10800000">
                <a:off x="835069" y="764929"/>
                <a:ext cx="1439422" cy="438801"/>
              </a:xfrm>
              <a:prstGeom prst="flowChartOnlineStorage">
                <a:avLst/>
              </a:prstGeom>
              <a:solidFill>
                <a:srgbClr val="9966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>
                  <a:defRPr/>
                </a:pPr>
                <a:endParaRPr lang="zh-CN" altLang="en-US" kern="0" dirty="0">
                  <a:solidFill>
                    <a:prstClr val="white"/>
                  </a:solidFill>
                  <a:latin typeface="Times New Roman" panose="02020603050405020304"/>
                  <a:ea typeface="微软雅黑" panose="020B0503020204020204" pitchFamily="34" charset="-122"/>
                </a:endParaRPr>
              </a:p>
            </p:txBody>
          </p:sp>
          <p:sp>
            <p:nvSpPr>
              <p:cNvPr id="21" name="TextBox 20"/>
              <p:cNvSpPr txBox="1"/>
              <p:nvPr/>
            </p:nvSpPr>
            <p:spPr>
              <a:xfrm>
                <a:off x="979562" y="744715"/>
                <a:ext cx="1428954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defRPr/>
                </a:pPr>
                <a:r>
                  <a:rPr lang="zh-CN" altLang="en-US" sz="2400" b="1" kern="0" dirty="0">
                    <a:solidFill>
                      <a:prstClr val="white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想一想</a:t>
                </a:r>
              </a:p>
            </p:txBody>
          </p:sp>
        </p:grpSp>
        <p:pic>
          <p:nvPicPr>
            <p:cNvPr id="19" name="Picture 3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102" t="8041" r="13842" b="5246"/>
            <a:stretch>
              <a:fillRect/>
            </a:stretch>
          </p:blipFill>
          <p:spPr bwMode="auto">
            <a:xfrm>
              <a:off x="1559564" y="3848821"/>
              <a:ext cx="647701" cy="647700"/>
            </a:xfrm>
            <a:prstGeom prst="ellipse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8" grpId="1" bldLvl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ext Box 11"/>
          <p:cNvSpPr txBox="1">
            <a:spLocks noChangeArrowheads="1"/>
          </p:cNvSpPr>
          <p:nvPr/>
        </p:nvSpPr>
        <p:spPr bwMode="auto">
          <a:xfrm>
            <a:off x="1726116" y="1760538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endParaRPr lang="zh-CN" altLang="en-US">
              <a:solidFill>
                <a:prstClr val="black"/>
              </a:solidFill>
              <a:latin typeface="Times New Roman" pitchFamily="18" charset="0"/>
              <a:ea typeface="黑体" panose="02010609060101010101" pitchFamily="49" charset="-122"/>
              <a:cs typeface="Times New Roman" pitchFamily="18" charset="0"/>
            </a:endParaRPr>
          </a:p>
        </p:txBody>
      </p:sp>
      <p:sp>
        <p:nvSpPr>
          <p:cNvPr id="59404" name="Text Box 12"/>
          <p:cNvSpPr txBox="1">
            <a:spLocks noChangeArrowheads="1"/>
          </p:cNvSpPr>
          <p:nvPr/>
        </p:nvSpPr>
        <p:spPr bwMode="auto">
          <a:xfrm>
            <a:off x="942451" y="897175"/>
            <a:ext cx="369252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400" b="1" noProof="1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作一条线段等于已知线段</a:t>
            </a:r>
            <a:r>
              <a:rPr lang="en-US" altLang="zh-CN" sz="2400" b="1" noProof="1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.</a:t>
            </a:r>
            <a:endParaRPr lang="zh-CN" altLang="en-US" sz="2400" b="1" noProof="1">
              <a:solidFill>
                <a:prstClr val="black"/>
              </a:solidFill>
              <a:latin typeface="Times New Roman" pitchFamily="18" charset="0"/>
              <a:ea typeface="楷体" panose="02010609060101010101" pitchFamily="49" charset="-122"/>
              <a:cs typeface="Times New Roman" pitchFamily="18" charset="0"/>
            </a:endParaRPr>
          </a:p>
        </p:txBody>
      </p:sp>
      <p:sp>
        <p:nvSpPr>
          <p:cNvPr id="59405" name="Text Box 13"/>
          <p:cNvSpPr txBox="1">
            <a:spLocks noChangeArrowheads="1"/>
          </p:cNvSpPr>
          <p:nvPr/>
        </p:nvSpPr>
        <p:spPr bwMode="auto">
          <a:xfrm>
            <a:off x="971827" y="1472249"/>
            <a:ext cx="651191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400" b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已知：线段</a:t>
            </a:r>
            <a:r>
              <a:rPr lang="zh-CN" altLang="en-US" sz="2400" b="1" i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 </a:t>
            </a:r>
            <a:r>
              <a:rPr lang="en-US" altLang="zh-CN" sz="2400" b="1" i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a</a:t>
            </a:r>
            <a:r>
              <a:rPr lang="zh-CN" altLang="en-US" sz="2400" b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，作一条线段 </a:t>
            </a:r>
            <a:r>
              <a:rPr lang="en-US" altLang="zh-CN" sz="2400" b="1" i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AB</a:t>
            </a:r>
            <a:r>
              <a:rPr lang="zh-CN" altLang="en-US" sz="2400" b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，使 </a:t>
            </a:r>
            <a:r>
              <a:rPr lang="en-US" altLang="zh-CN" sz="2400" b="1" i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AB</a:t>
            </a:r>
            <a:r>
              <a:rPr lang="en-US" altLang="zh-CN" sz="2400" b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=</a:t>
            </a:r>
            <a:r>
              <a:rPr lang="en-US" altLang="zh-CN" sz="2400" b="1" i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a</a:t>
            </a:r>
            <a:r>
              <a:rPr lang="en-US" altLang="zh-CN" sz="2400" b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.</a:t>
            </a:r>
          </a:p>
        </p:txBody>
      </p:sp>
      <p:sp>
        <p:nvSpPr>
          <p:cNvPr id="31749" name="Text Box 14"/>
          <p:cNvSpPr txBox="1">
            <a:spLocks noChangeArrowheads="1"/>
          </p:cNvSpPr>
          <p:nvPr/>
        </p:nvSpPr>
        <p:spPr bwMode="auto">
          <a:xfrm>
            <a:off x="1564191" y="1382713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endParaRPr lang="zh-CN" altLang="en-US">
              <a:solidFill>
                <a:prstClr val="black"/>
              </a:solidFill>
              <a:latin typeface="Times New Roman" pitchFamily="18" charset="0"/>
              <a:ea typeface="黑体" panose="02010609060101010101" pitchFamily="49" charset="-122"/>
              <a:cs typeface="Times New Roman" pitchFamily="18" charset="0"/>
            </a:endParaRPr>
          </a:p>
        </p:txBody>
      </p:sp>
      <p:sp>
        <p:nvSpPr>
          <p:cNvPr id="59407" name="Text Box 15"/>
          <p:cNvSpPr txBox="1">
            <a:spLocks noChangeArrowheads="1"/>
          </p:cNvSpPr>
          <p:nvPr/>
        </p:nvSpPr>
        <p:spPr bwMode="auto">
          <a:xfrm>
            <a:off x="1066277" y="2034224"/>
            <a:ext cx="3444875" cy="41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100" b="1" dirty="0">
                <a:latin typeface="Times New Roman" pitchFamily="18" charset="0"/>
                <a:cs typeface="Times New Roman" pitchFamily="18" charset="0"/>
              </a:rPr>
              <a:t>第一步：</a:t>
            </a:r>
            <a:r>
              <a:rPr lang="zh-CN" altLang="en-US" sz="21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用直尺画射线 </a:t>
            </a:r>
            <a:r>
              <a:rPr lang="en-US" altLang="zh-CN" sz="21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AF</a:t>
            </a:r>
            <a:r>
              <a:rPr lang="zh-CN" altLang="en-US" sz="21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；</a:t>
            </a:r>
          </a:p>
        </p:txBody>
      </p:sp>
      <p:sp>
        <p:nvSpPr>
          <p:cNvPr id="59408" name="Text Box 16"/>
          <p:cNvSpPr txBox="1">
            <a:spLocks noChangeArrowheads="1"/>
          </p:cNvSpPr>
          <p:nvPr/>
        </p:nvSpPr>
        <p:spPr bwMode="auto">
          <a:xfrm>
            <a:off x="1066277" y="2508988"/>
            <a:ext cx="4657725" cy="73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100" b="1" dirty="0">
                <a:latin typeface="Times New Roman" pitchFamily="18" charset="0"/>
                <a:cs typeface="Times New Roman" pitchFamily="18" charset="0"/>
              </a:rPr>
              <a:t>第二步：</a:t>
            </a:r>
            <a:r>
              <a:rPr lang="zh-CN" altLang="en-US" sz="21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用圆规在射线 </a:t>
            </a:r>
            <a:r>
              <a:rPr lang="en-US" altLang="zh-CN" sz="21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AF </a:t>
            </a:r>
            <a:r>
              <a:rPr lang="zh-CN" altLang="en-US" sz="21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上截取  </a:t>
            </a:r>
          </a:p>
          <a:p>
            <a:r>
              <a:rPr lang="zh-CN" altLang="en-US" sz="21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</a:t>
            </a:r>
            <a:r>
              <a:rPr lang="zh-CN" altLang="en-US" sz="21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1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AB </a:t>
            </a:r>
            <a:r>
              <a:rPr lang="en-US" altLang="zh-CN" sz="21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en-US" altLang="zh-CN" sz="21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altLang="zh-CN" sz="21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59409" name="Text Box 17"/>
          <p:cNvSpPr txBox="1">
            <a:spLocks noChangeArrowheads="1"/>
          </p:cNvSpPr>
          <p:nvPr/>
        </p:nvSpPr>
        <p:spPr bwMode="auto">
          <a:xfrm>
            <a:off x="1125115" y="3312161"/>
            <a:ext cx="3001473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1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所以 </a:t>
            </a:r>
            <a:r>
              <a:rPr lang="zh-CN" altLang="en-US" sz="21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线段 </a:t>
            </a:r>
            <a:r>
              <a:rPr lang="en-US" altLang="zh-CN" sz="21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AB</a:t>
            </a:r>
            <a:r>
              <a:rPr lang="en-US" altLang="zh-CN" sz="21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zh-CN" altLang="en-US" sz="21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为所求</a:t>
            </a:r>
            <a:r>
              <a:rPr lang="en-US" altLang="zh-CN" sz="21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59410" name="Line 18"/>
          <p:cNvSpPr>
            <a:spLocks noChangeShapeType="1"/>
          </p:cNvSpPr>
          <p:nvPr/>
        </p:nvSpPr>
        <p:spPr bwMode="auto">
          <a:xfrm>
            <a:off x="6907213" y="2376065"/>
            <a:ext cx="1274762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pPr eaLnBrk="0" hangingPunct="0">
              <a:buFontTx/>
              <a:buNone/>
            </a:pPr>
            <a:endParaRPr lang="zh-CN" altLang="en-US" b="1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9411" name="Rectangle 19"/>
          <p:cNvSpPr>
            <a:spLocks noChangeArrowheads="1"/>
          </p:cNvSpPr>
          <p:nvPr/>
        </p:nvSpPr>
        <p:spPr bwMode="auto">
          <a:xfrm>
            <a:off x="7392873" y="2031578"/>
            <a:ext cx="319318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sz="2100" b="1" i="1" dirty="0">
                <a:solidFill>
                  <a:prstClr val="black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a</a:t>
            </a:r>
          </a:p>
        </p:txBody>
      </p:sp>
      <p:sp>
        <p:nvSpPr>
          <p:cNvPr id="59412" name="Line 20"/>
          <p:cNvSpPr>
            <a:spLocks noChangeShapeType="1"/>
          </p:cNvSpPr>
          <p:nvPr/>
        </p:nvSpPr>
        <p:spPr bwMode="auto">
          <a:xfrm>
            <a:off x="5635625" y="3214265"/>
            <a:ext cx="2624138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pPr eaLnBrk="0" hangingPunct="0">
              <a:buFontTx/>
              <a:buNone/>
            </a:pPr>
            <a:endParaRPr lang="zh-CN" altLang="en-US" b="1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9413" name="Rectangle 21"/>
          <p:cNvSpPr>
            <a:spLocks noChangeArrowheads="1"/>
          </p:cNvSpPr>
          <p:nvPr/>
        </p:nvSpPr>
        <p:spPr bwMode="auto">
          <a:xfrm>
            <a:off x="5467222" y="2830090"/>
            <a:ext cx="2462469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sz="2100" b="1" i="1" dirty="0">
                <a:solidFill>
                  <a:srgbClr val="0033CC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A                             F</a:t>
            </a:r>
          </a:p>
        </p:txBody>
      </p:sp>
      <p:sp>
        <p:nvSpPr>
          <p:cNvPr id="59414" name="Arc 22"/>
          <p:cNvSpPr>
            <a:spLocks noChangeArrowheads="1"/>
          </p:cNvSpPr>
          <p:nvPr/>
        </p:nvSpPr>
        <p:spPr bwMode="auto">
          <a:xfrm>
            <a:off x="6694488" y="2788815"/>
            <a:ext cx="223837" cy="858838"/>
          </a:xfrm>
          <a:custGeom>
            <a:avLst/>
            <a:gdLst>
              <a:gd name="T0" fmla="*/ 2147483646 w 21600"/>
              <a:gd name="T1" fmla="*/ -245462011 h 34321"/>
              <a:gd name="T2" fmla="*/ 2147483646 w 21600"/>
              <a:gd name="T3" fmla="*/ 2147483646 h 34321"/>
              <a:gd name="T4" fmla="*/ 2147483646 w 21600"/>
              <a:gd name="T5" fmla="*/ 2147483646 h 34321"/>
              <a:gd name="T6" fmla="*/ 2147483646 w 21600"/>
              <a:gd name="T7" fmla="*/ -245462011 h 34321"/>
              <a:gd name="T8" fmla="*/ 2147483646 w 21600"/>
              <a:gd name="T9" fmla="*/ 2147483646 h 34321"/>
              <a:gd name="T10" fmla="*/ 2147483646 w 21600"/>
              <a:gd name="T11" fmla="*/ 2147483646 h 34321"/>
              <a:gd name="T12" fmla="*/ 0 w 21600"/>
              <a:gd name="T13" fmla="*/ 2147483646 h 34321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21600" h="34321" fill="none">
                <a:moveTo>
                  <a:pt x="13244" y="-1"/>
                </a:moveTo>
                <a:cubicBezTo>
                  <a:pt x="18515" y="4091"/>
                  <a:pt x="21600" y="10389"/>
                  <a:pt x="21600" y="17063"/>
                </a:cubicBezTo>
                <a:cubicBezTo>
                  <a:pt x="21600" y="23848"/>
                  <a:pt x="18411" y="30239"/>
                  <a:pt x="12989" y="34320"/>
                </a:cubicBezTo>
              </a:path>
              <a:path w="21600" h="34321" stroke="0">
                <a:moveTo>
                  <a:pt x="13244" y="-1"/>
                </a:moveTo>
                <a:cubicBezTo>
                  <a:pt x="18515" y="4091"/>
                  <a:pt x="21600" y="10389"/>
                  <a:pt x="21600" y="17063"/>
                </a:cubicBezTo>
                <a:cubicBezTo>
                  <a:pt x="21600" y="23848"/>
                  <a:pt x="18411" y="30239"/>
                  <a:pt x="12989" y="34320"/>
                </a:cubicBezTo>
                <a:lnTo>
                  <a:pt x="0" y="17063"/>
                </a:lnTo>
                <a:lnTo>
                  <a:pt x="13244" y="-1"/>
                </a:lnTo>
                <a:close/>
              </a:path>
            </a:pathLst>
          </a:custGeom>
          <a:noFill/>
          <a:ln w="28575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0" hangingPunct="0">
              <a:buFontTx/>
              <a:buNone/>
            </a:pPr>
            <a:endParaRPr lang="zh-CN" altLang="en-US" b="1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9415" name="Rectangle 23"/>
          <p:cNvSpPr>
            <a:spLocks noChangeArrowheads="1"/>
          </p:cNvSpPr>
          <p:nvPr/>
        </p:nvSpPr>
        <p:spPr bwMode="auto">
          <a:xfrm>
            <a:off x="6140335" y="2836440"/>
            <a:ext cx="319318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sz="2100" b="1" i="1">
                <a:solidFill>
                  <a:srgbClr val="0033CC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a</a:t>
            </a:r>
          </a:p>
        </p:txBody>
      </p:sp>
      <p:sp>
        <p:nvSpPr>
          <p:cNvPr id="59416" name="Rectangle 24"/>
          <p:cNvSpPr>
            <a:spLocks noChangeArrowheads="1"/>
          </p:cNvSpPr>
          <p:nvPr/>
        </p:nvSpPr>
        <p:spPr bwMode="auto">
          <a:xfrm>
            <a:off x="6850525" y="2831678"/>
            <a:ext cx="364203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sz="2100" b="1" i="1">
                <a:solidFill>
                  <a:srgbClr val="0033CC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B</a:t>
            </a:r>
          </a:p>
        </p:txBody>
      </p:sp>
      <p:sp>
        <p:nvSpPr>
          <p:cNvPr id="8207" name="文本框 2"/>
          <p:cNvSpPr txBox="1">
            <a:spLocks noChangeArrowheads="1"/>
          </p:cNvSpPr>
          <p:nvPr/>
        </p:nvSpPr>
        <p:spPr bwMode="auto">
          <a:xfrm>
            <a:off x="686593" y="3769891"/>
            <a:ext cx="7877175" cy="111825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ts val="4000"/>
              </a:lnSpc>
            </a:pPr>
            <a:r>
              <a:rPr lang="zh-CN" altLang="en-US" sz="21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    在数学中，我们常限定用无刻度的直尺和圆规作图，这就是</a:t>
            </a:r>
            <a:r>
              <a:rPr lang="zh-CN" altLang="en-US" sz="21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尺规作图</a:t>
            </a:r>
            <a:r>
              <a:rPr lang="en-US" altLang="zh-CN" sz="21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94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94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9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94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9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59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500"/>
                                        <p:tgtEl>
                                          <p:spTgt spid="594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59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59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000"/>
                            </p:stCondLst>
                            <p:childTnLst>
                              <p:par>
                                <p:cTn id="4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59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594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7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4" dur="80"/>
                                        <p:tgtEl>
                                          <p:spTgt spid="820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5" dur="80"/>
                                        <p:tgtEl>
                                          <p:spTgt spid="820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6" dur="80"/>
                                        <p:tgtEl>
                                          <p:spTgt spid="820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407" grpId="0"/>
      <p:bldP spid="59408" grpId="0"/>
      <p:bldP spid="59409" grpId="0"/>
      <p:bldP spid="59410" grpId="0" bldLvl="0" animBg="1"/>
      <p:bldP spid="59411" grpId="0"/>
      <p:bldP spid="59412" grpId="0" bldLvl="0" animBg="1"/>
      <p:bldP spid="59413" grpId="0"/>
      <p:bldP spid="59414" grpId="0" bldLvl="0" animBg="1"/>
      <p:bldP spid="59415" grpId="0"/>
      <p:bldP spid="59416" grpId="0"/>
      <p:bldP spid="8207" grpId="0" animBg="1"/>
      <p:bldP spid="8207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5"/>
          <p:cNvSpPr txBox="1">
            <a:spLocks noChangeArrowheads="1"/>
          </p:cNvSpPr>
          <p:nvPr/>
        </p:nvSpPr>
        <p:spPr bwMode="auto">
          <a:xfrm>
            <a:off x="971600" y="1474641"/>
            <a:ext cx="7859799" cy="11182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ts val="4000"/>
              </a:lnSpc>
            </a:pP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28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en-US" sz="24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你们</a:t>
            </a:r>
            <a:r>
              <a:rPr lang="zh-CN" altLang="en-US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平时是如何比较两个同学的身高的？你能从比身高的方法中得到启示来比较两条线段的长短吗？</a:t>
            </a:r>
          </a:p>
        </p:txBody>
      </p:sp>
      <p:pic>
        <p:nvPicPr>
          <p:cNvPr id="32774" name="图片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117"/>
          <a:stretch>
            <a:fillRect/>
          </a:stretch>
        </p:blipFill>
        <p:spPr bwMode="auto">
          <a:xfrm>
            <a:off x="1273099" y="2685524"/>
            <a:ext cx="1636712" cy="196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6" name="组合 15"/>
          <p:cNvGrpSpPr/>
          <p:nvPr/>
        </p:nvGrpSpPr>
        <p:grpSpPr>
          <a:xfrm>
            <a:off x="804556" y="923288"/>
            <a:ext cx="1602813" cy="654878"/>
            <a:chOff x="380049" y="652379"/>
            <a:chExt cx="1602813" cy="654878"/>
          </a:xfrm>
        </p:grpSpPr>
        <p:grpSp>
          <p:nvGrpSpPr>
            <p:cNvPr id="17" name="组合 16"/>
            <p:cNvGrpSpPr/>
            <p:nvPr/>
          </p:nvGrpSpPr>
          <p:grpSpPr>
            <a:xfrm>
              <a:off x="835070" y="764930"/>
              <a:ext cx="1147792" cy="438801"/>
              <a:chOff x="835070" y="764930"/>
              <a:chExt cx="1147792" cy="438801"/>
            </a:xfrm>
          </p:grpSpPr>
          <p:sp>
            <p:nvSpPr>
              <p:cNvPr id="19" name="流程图: 库存数据 18"/>
              <p:cNvSpPr/>
              <p:nvPr/>
            </p:nvSpPr>
            <p:spPr>
              <a:xfrm rot="10800000">
                <a:off x="835070" y="764930"/>
                <a:ext cx="1087709" cy="438801"/>
              </a:xfrm>
              <a:prstGeom prst="flowChartOnlineStorage">
                <a:avLst/>
              </a:prstGeom>
              <a:solidFill>
                <a:srgbClr val="02B3C5">
                  <a:lumMod val="75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>
                  <a:defRPr/>
                </a:pPr>
                <a:endParaRPr lang="zh-CN" altLang="en-US" kern="0" dirty="0">
                  <a:solidFill>
                    <a:prstClr val="white"/>
                  </a:solidFill>
                  <a:latin typeface="Times New Roman" panose="02020603050405020304"/>
                  <a:ea typeface="微软雅黑" panose="020B0503020204020204" pitchFamily="34" charset="-122"/>
                </a:endParaRPr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>
                <a:off x="979562" y="772856"/>
                <a:ext cx="100330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defRPr/>
                </a:pPr>
                <a:r>
                  <a:rPr lang="zh-CN" altLang="en-US" sz="2000" kern="0" dirty="0">
                    <a:solidFill>
                      <a:prstClr val="white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说一说</a:t>
                </a:r>
              </a:p>
            </p:txBody>
          </p:sp>
        </p:grpSp>
        <p:pic>
          <p:nvPicPr>
            <p:cNvPr id="18" name="Picture 2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925" t="4593" r="3507" b="2832"/>
            <a:stretch>
              <a:fillRect/>
            </a:stretch>
          </p:blipFill>
          <p:spPr bwMode="auto">
            <a:xfrm>
              <a:off x="380049" y="652379"/>
              <a:ext cx="643128" cy="654878"/>
            </a:xfrm>
            <a:prstGeom prst="ellips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4" name="Rectangle 4"/>
          <p:cNvSpPr>
            <a:spLocks noChangeArrowheads="1"/>
          </p:cNvSpPr>
          <p:nvPr/>
        </p:nvSpPr>
        <p:spPr bwMode="auto">
          <a:xfrm>
            <a:off x="915565" y="1011922"/>
            <a:ext cx="4453869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0" hangingPunct="0">
              <a:lnSpc>
                <a:spcPct val="150000"/>
              </a:lnSpc>
            </a:pPr>
            <a:r>
              <a:rPr lang="zh-CN" altLang="en-US" sz="2400" b="1" dirty="0">
                <a:solidFill>
                  <a:srgbClr val="0033CC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比较两个同学高矮的方法</a:t>
            </a:r>
            <a:r>
              <a:rPr lang="zh-CN" altLang="en-US" sz="2400" b="1" dirty="0">
                <a:solidFill>
                  <a:srgbClr val="0033CC"/>
                </a:solidFill>
                <a:latin typeface="宋体" panose="02010600030101010101" pitchFamily="2" charset="-122"/>
              </a:rPr>
              <a:t>：</a:t>
            </a:r>
          </a:p>
        </p:txBody>
      </p:sp>
      <p:sp>
        <p:nvSpPr>
          <p:cNvPr id="10243" name="Rectangle 5"/>
          <p:cNvSpPr>
            <a:spLocks noChangeArrowheads="1"/>
          </p:cNvSpPr>
          <p:nvPr/>
        </p:nvSpPr>
        <p:spPr bwMode="auto">
          <a:xfrm>
            <a:off x="6184900" y="3874578"/>
            <a:ext cx="2076450" cy="5597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</a:rPr>
              <a:t>——</a:t>
            </a:r>
            <a:r>
              <a:rPr lang="zh-CN" altLang="en-US" sz="2400" b="1">
                <a:solidFill>
                  <a:srgbClr val="FF0000"/>
                </a:solidFill>
                <a:latin typeface="宋体" panose="02010600030101010101" pitchFamily="2" charset="-122"/>
              </a:rPr>
              <a:t>叠合法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</a:rPr>
              <a:t>.</a:t>
            </a:r>
          </a:p>
        </p:txBody>
      </p:sp>
      <p:sp>
        <p:nvSpPr>
          <p:cNvPr id="10244" name="Rectangle 6"/>
          <p:cNvSpPr>
            <a:spLocks noChangeArrowheads="1"/>
          </p:cNvSpPr>
          <p:nvPr/>
        </p:nvSpPr>
        <p:spPr bwMode="auto">
          <a:xfrm>
            <a:off x="1389062" y="3144809"/>
            <a:ext cx="6872287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0" hangingPunct="0">
              <a:lnSpc>
                <a:spcPct val="150000"/>
              </a:lnSpc>
            </a:pPr>
            <a:r>
              <a:rPr lang="zh-CN" altLang="en-US" sz="2400" b="1" dirty="0">
                <a:solidFill>
                  <a:prstClr val="black"/>
                </a:solidFill>
                <a:latin typeface="宋体" panose="02010600030101010101" pitchFamily="2" charset="-122"/>
              </a:rPr>
              <a:t>②让两个同学站在同一平地上，脚底平齐，观看 </a:t>
            </a:r>
          </a:p>
          <a:p>
            <a:pPr eaLnBrk="0" hangingPunct="0">
              <a:lnSpc>
                <a:spcPct val="150000"/>
              </a:lnSpc>
            </a:pPr>
            <a:r>
              <a:rPr lang="zh-CN" altLang="en-US" sz="2400" b="1" dirty="0">
                <a:solidFill>
                  <a:prstClr val="black"/>
                </a:solidFill>
                <a:latin typeface="宋体" panose="02010600030101010101" pitchFamily="2" charset="-122"/>
              </a:rPr>
              <a:t>两人的头顶，直接比出高矮</a:t>
            </a:r>
            <a:r>
              <a:rPr lang="en-US" altLang="zh-CN" sz="2400" b="1" dirty="0">
                <a:solidFill>
                  <a:prstClr val="black"/>
                </a:solidFill>
                <a:latin typeface="宋体" panose="02010600030101010101" pitchFamily="2" charset="-122"/>
              </a:rPr>
              <a:t>.</a:t>
            </a:r>
          </a:p>
        </p:txBody>
      </p:sp>
      <p:sp>
        <p:nvSpPr>
          <p:cNvPr id="10246" name="Rectangle 7"/>
          <p:cNvSpPr>
            <a:spLocks noChangeArrowheads="1"/>
          </p:cNvSpPr>
          <p:nvPr/>
        </p:nvSpPr>
        <p:spPr bwMode="auto">
          <a:xfrm>
            <a:off x="1389063" y="1736216"/>
            <a:ext cx="7310320" cy="11137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0" hangingPunct="0">
              <a:lnSpc>
                <a:spcPct val="150000"/>
              </a:lnSpc>
            </a:pPr>
            <a:r>
              <a:rPr lang="zh-CN" altLang="en-US" sz="2400" b="1" dirty="0">
                <a:solidFill>
                  <a:prstClr val="black"/>
                </a:solidFill>
                <a:latin typeface="宋体" panose="02010600030101010101" pitchFamily="2" charset="-122"/>
              </a:rPr>
              <a:t>①用卷尺分别度量出两个同学的身高，将所得的                   </a:t>
            </a:r>
            <a:endParaRPr lang="en-US" altLang="zh-CN" sz="2400" b="1" dirty="0">
              <a:solidFill>
                <a:prstClr val="black"/>
              </a:solidFill>
              <a:latin typeface="宋体" panose="02010600030101010101" pitchFamily="2" charset="-122"/>
            </a:endParaRPr>
          </a:p>
          <a:p>
            <a:pPr eaLnBrk="0" hangingPunct="0">
              <a:lnSpc>
                <a:spcPct val="150000"/>
              </a:lnSpc>
            </a:pPr>
            <a:r>
              <a:rPr lang="zh-CN" altLang="en-US" sz="2400" b="1" dirty="0">
                <a:solidFill>
                  <a:prstClr val="black"/>
                </a:solidFill>
                <a:latin typeface="宋体" panose="02010600030101010101" pitchFamily="2" charset="-122"/>
              </a:rPr>
              <a:t>数值进行比较</a:t>
            </a:r>
            <a:r>
              <a:rPr lang="en-US" altLang="zh-CN" sz="2400" b="1" dirty="0">
                <a:solidFill>
                  <a:prstClr val="black"/>
                </a:solidFill>
                <a:latin typeface="宋体" panose="02010600030101010101" pitchFamily="2" charset="-122"/>
              </a:rPr>
              <a:t>.</a:t>
            </a:r>
            <a:r>
              <a:rPr lang="zh-CN" altLang="en-US" sz="2400" b="1" dirty="0">
                <a:solidFill>
                  <a:prstClr val="black"/>
                </a:solidFill>
                <a:latin typeface="宋体" panose="02010600030101010101" pitchFamily="2" charset="-122"/>
              </a:rPr>
              <a:t>    </a:t>
            </a:r>
          </a:p>
        </p:txBody>
      </p:sp>
      <p:sp>
        <p:nvSpPr>
          <p:cNvPr id="10247" name="Rectangle 8"/>
          <p:cNvSpPr>
            <a:spLocks noChangeArrowheads="1"/>
          </p:cNvSpPr>
          <p:nvPr/>
        </p:nvSpPr>
        <p:spPr bwMode="auto">
          <a:xfrm>
            <a:off x="6184899" y="2451625"/>
            <a:ext cx="2189163" cy="5597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sz="2400" b="1" dirty="0">
                <a:solidFill>
                  <a:srgbClr val="FF0000"/>
                </a:solidFill>
                <a:latin typeface="宋体" panose="02010600030101010101" pitchFamily="2" charset="-122"/>
              </a:rPr>
              <a:t>——</a:t>
            </a:r>
            <a:r>
              <a:rPr lang="zh-CN" altLang="en-US" sz="2400" b="1" dirty="0">
                <a:solidFill>
                  <a:srgbClr val="FF0000"/>
                </a:solidFill>
                <a:latin typeface="宋体" panose="02010600030101010101" pitchFamily="2" charset="-122"/>
              </a:rPr>
              <a:t>度量法</a:t>
            </a:r>
            <a:r>
              <a:rPr lang="en-US" altLang="zh-CN" sz="2400" b="1" dirty="0">
                <a:solidFill>
                  <a:srgbClr val="FF0000"/>
                </a:solidFill>
                <a:latin typeface="宋体" panose="02010600030101010101" pitchFamily="2" charset="-122"/>
              </a:rPr>
              <a:t>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79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0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8" dur="80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9" dur="80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80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439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44" grpId="0"/>
      <p:bldP spid="10243" grpId="0"/>
      <p:bldP spid="10244" grpId="0"/>
      <p:bldP spid="10246" grpId="0"/>
      <p:bldP spid="10247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PP_MARK_KEY" val="03cb5ca4-3200-47ea-8909-9a8b1196cda9"/>
  <p:tag name="COMMONDATA" val="eyJoZGlkIjoiNzYxM2I5ZTQ4N2VlNTkwNTdlZjZlYTBmOTM5ZGZhZmYifQ==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1_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123</TotalTime>
  <Words>1097</Words>
  <Application>Microsoft Office PowerPoint</Application>
  <PresentationFormat>全屏显示(16:9)</PresentationFormat>
  <Paragraphs>132</Paragraphs>
  <Slides>19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28" baseType="lpstr">
      <vt:lpstr>Arial</vt:lpstr>
      <vt:lpstr>宋体</vt:lpstr>
      <vt:lpstr>隶书</vt:lpstr>
      <vt:lpstr>Calibri</vt:lpstr>
      <vt:lpstr>黑体</vt:lpstr>
      <vt:lpstr>Times New Roman</vt:lpstr>
      <vt:lpstr>微软雅黑</vt:lpstr>
      <vt:lpstr>楷体</vt:lpstr>
      <vt:lpstr>1_自定义设计方案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USER</dc:creator>
  <cp:lastModifiedBy>Administrator</cp:lastModifiedBy>
  <cp:revision>770</cp:revision>
  <dcterms:created xsi:type="dcterms:W3CDTF">2018-11-06T06:39:00Z</dcterms:created>
  <dcterms:modified xsi:type="dcterms:W3CDTF">2024-08-21T05:23:47Z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2052-11.8.2.11734</vt:lpwstr>
  </property>
  <property fmtid="{D5CDD505-2E9C-101B-9397-08002B2CF9AE}" pid="3" name="ICV">
    <vt:lpwstr>80F371E2055241369EBD67A565B7430B</vt:lpwstr>
  </property>
</Properties>
</file>